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9" r:id="rId4"/>
    <p:sldId id="260" r:id="rId5"/>
    <p:sldId id="258" r:id="rId6"/>
    <p:sldId id="265" r:id="rId7"/>
    <p:sldId id="261" r:id="rId8"/>
    <p:sldId id="263" r:id="rId9"/>
    <p:sldId id="262" r:id="rId10"/>
    <p:sldId id="264" r:id="rId11"/>
    <p:sldId id="266" r:id="rId12"/>
  </p:sldIdLst>
  <p:sldSz cx="14630400" cy="8229600"/>
  <p:notesSz cx="8229600" cy="14630400"/>
  <p:embeddedFontLst>
    <p:embeddedFont>
      <p:font typeface="Alice" panose="020B0604020202020204" charset="0"/>
      <p:regular r:id="rId14"/>
    </p:embeddedFont>
    <p:embeddedFont>
      <p:font typeface="Lato" panose="020F0502020204030203" pitchFamily="34" charset="0"/>
      <p:regular r:id="rId15"/>
      <p:bold r:id="rId16"/>
      <p:italic r:id="rId17"/>
      <p:boldItalic r:id="rId18"/>
    </p:embeddedFont>
    <p:embeddedFont>
      <p:font typeface="Lato Bold" panose="020F0502020204030203" charset="0"/>
      <p:bold r:id="rId19"/>
    </p:embeddedFont>
    <p:embeddedFont>
      <p:font typeface="Monotype Corsiva" panose="03010101010201010101" pitchFamily="66" charset="0"/>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5033" autoAdjust="0"/>
  </p:normalViewPr>
  <p:slideViewPr>
    <p:cSldViewPr snapToGrid="0" snapToObjects="1">
      <p:cViewPr varScale="1">
        <p:scale>
          <a:sx n="65" d="100"/>
          <a:sy n="65" d="100"/>
        </p:scale>
        <p:origin x="10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u vaddimukkala" userId="b3b1089273efeb7e" providerId="LiveId" clId="{FFF4DC4C-41FE-4353-9B40-292FDFDB320F}"/>
    <pc:docChg chg="undo custSel modSld">
      <pc:chgData name="venu vaddimukkala" userId="b3b1089273efeb7e" providerId="LiveId" clId="{FFF4DC4C-41FE-4353-9B40-292FDFDB320F}" dt="2025-04-03T16:51:24.776" v="226" actId="20577"/>
      <pc:docMkLst>
        <pc:docMk/>
      </pc:docMkLst>
      <pc:sldChg chg="modSp mod">
        <pc:chgData name="venu vaddimukkala" userId="b3b1089273efeb7e" providerId="LiveId" clId="{FFF4DC4C-41FE-4353-9B40-292FDFDB320F}" dt="2025-04-03T16:51:24.776" v="226" actId="20577"/>
        <pc:sldMkLst>
          <pc:docMk/>
          <pc:sldMk cId="0" sldId="256"/>
        </pc:sldMkLst>
        <pc:spChg chg="mod">
          <ac:chgData name="venu vaddimukkala" userId="b3b1089273efeb7e" providerId="LiveId" clId="{FFF4DC4C-41FE-4353-9B40-292FDFDB320F}" dt="2025-04-03T16:51:24.776" v="226" actId="20577"/>
          <ac:spMkLst>
            <pc:docMk/>
            <pc:sldMk cId="0" sldId="256"/>
            <ac:spMk id="4" creationId="{00000000-0000-0000-0000-000000000000}"/>
          </ac:spMkLst>
        </pc:spChg>
      </pc:sldChg>
    </pc:docChg>
  </pc:docChgLst>
  <pc:docChgLst>
    <pc:chgData name="venu vaddimukkala" userId="b3b1089273efeb7e" providerId="LiveId" clId="{5879C5E6-FCF0-4383-BF06-438BE470E903}"/>
    <pc:docChg chg="modSld">
      <pc:chgData name="venu vaddimukkala" userId="b3b1089273efeb7e" providerId="LiveId" clId="{5879C5E6-FCF0-4383-BF06-438BE470E903}" dt="2025-05-16T00:22:47.154" v="7" actId="2711"/>
      <pc:docMkLst>
        <pc:docMk/>
      </pc:docMkLst>
      <pc:sldChg chg="modSp mod">
        <pc:chgData name="venu vaddimukkala" userId="b3b1089273efeb7e" providerId="LiveId" clId="{5879C5E6-FCF0-4383-BF06-438BE470E903}" dt="2025-05-15T23:55:56.284" v="6" actId="207"/>
        <pc:sldMkLst>
          <pc:docMk/>
          <pc:sldMk cId="0" sldId="259"/>
        </pc:sldMkLst>
        <pc:spChg chg="mod">
          <ac:chgData name="venu vaddimukkala" userId="b3b1089273efeb7e" providerId="LiveId" clId="{5879C5E6-FCF0-4383-BF06-438BE470E903}" dt="2025-05-15T23:53:31.445" v="3" actId="2711"/>
          <ac:spMkLst>
            <pc:docMk/>
            <pc:sldMk cId="0" sldId="259"/>
            <ac:spMk id="4" creationId="{00000000-0000-0000-0000-000000000000}"/>
          </ac:spMkLst>
        </pc:spChg>
        <pc:spChg chg="mod">
          <ac:chgData name="venu vaddimukkala" userId="b3b1089273efeb7e" providerId="LiveId" clId="{5879C5E6-FCF0-4383-BF06-438BE470E903}" dt="2025-05-15T23:55:56.284" v="6" actId="207"/>
          <ac:spMkLst>
            <pc:docMk/>
            <pc:sldMk cId="0" sldId="259"/>
            <ac:spMk id="5" creationId="{00000000-0000-0000-0000-000000000000}"/>
          </ac:spMkLst>
        </pc:spChg>
      </pc:sldChg>
      <pc:sldChg chg="modSp mod">
        <pc:chgData name="venu vaddimukkala" userId="b3b1089273efeb7e" providerId="LiveId" clId="{5879C5E6-FCF0-4383-BF06-438BE470E903}" dt="2025-05-15T23:48:34.927" v="2" actId="2711"/>
        <pc:sldMkLst>
          <pc:docMk/>
          <pc:sldMk cId="0" sldId="260"/>
        </pc:sldMkLst>
        <pc:spChg chg="mod">
          <ac:chgData name="venu vaddimukkala" userId="b3b1089273efeb7e" providerId="LiveId" clId="{5879C5E6-FCF0-4383-BF06-438BE470E903}" dt="2025-05-15T23:45:29.995" v="1" actId="255"/>
          <ac:spMkLst>
            <pc:docMk/>
            <pc:sldMk cId="0" sldId="260"/>
            <ac:spMk id="13" creationId="{00000000-0000-0000-0000-000000000000}"/>
          </ac:spMkLst>
        </pc:spChg>
        <pc:spChg chg="mod">
          <ac:chgData name="venu vaddimukkala" userId="b3b1089273efeb7e" providerId="LiveId" clId="{5879C5E6-FCF0-4383-BF06-438BE470E903}" dt="2025-05-15T23:48:34.927" v="2" actId="2711"/>
          <ac:spMkLst>
            <pc:docMk/>
            <pc:sldMk cId="0" sldId="260"/>
            <ac:spMk id="14" creationId="{9111AC14-AA84-42CE-CEB1-96BF04B97024}"/>
          </ac:spMkLst>
        </pc:spChg>
      </pc:sldChg>
      <pc:sldChg chg="modSp mod">
        <pc:chgData name="venu vaddimukkala" userId="b3b1089273efeb7e" providerId="LiveId" clId="{5879C5E6-FCF0-4383-BF06-438BE470E903}" dt="2025-05-16T00:22:47.154" v="7" actId="2711"/>
        <pc:sldMkLst>
          <pc:docMk/>
          <pc:sldMk cId="0" sldId="264"/>
        </pc:sldMkLst>
        <pc:spChg chg="mod">
          <ac:chgData name="venu vaddimukkala" userId="b3b1089273efeb7e" providerId="LiveId" clId="{5879C5E6-FCF0-4383-BF06-438BE470E903}" dt="2025-05-16T00:22:47.154" v="7" actId="2711"/>
          <ac:spMkLst>
            <pc:docMk/>
            <pc:sldMk cId="0" sldId="264"/>
            <ac:spMk id="10" creationId="{00000000-0000-0000-0000-000000000000}"/>
          </ac:spMkLst>
        </pc:spChg>
      </pc:sldChg>
    </pc:docChg>
  </pc:docChgLst>
</pc:chgInfo>
</file>

<file path=ppt/media/image1.png>
</file>

<file path=ppt/media/image10.png>
</file>

<file path=ppt/media/image11.pn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3169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1667608" y="417762"/>
            <a:ext cx="11295184" cy="1633776"/>
          </a:xfrm>
          <a:prstGeom prst="rect">
            <a:avLst/>
          </a:prstGeom>
          <a:noFill/>
          <a:ln/>
        </p:spPr>
        <p:txBody>
          <a:bodyPr wrap="square" lIns="0" tIns="0" rIns="0" bIns="0" rtlCol="0" anchor="t"/>
          <a:lstStyle/>
          <a:p>
            <a:pPr marL="0" indent="0" algn="ctr">
              <a:lnSpc>
                <a:spcPts val="5550"/>
              </a:lnSpc>
              <a:buNone/>
            </a:pPr>
            <a:r>
              <a:rPr lang="en-US" sz="4450" b="1" dirty="0">
                <a:solidFill>
                  <a:srgbClr val="282824"/>
                </a:solidFill>
                <a:latin typeface="Lato Bold" pitchFamily="34" charset="0"/>
                <a:ea typeface="Lato Bold" pitchFamily="34" charset="-122"/>
                <a:cs typeface="Lato Bold" pitchFamily="34" charset="-120"/>
              </a:rPr>
              <a:t>Water Tank Level Controlling Using Arduino</a:t>
            </a:r>
          </a:p>
          <a:p>
            <a:pPr marL="0" indent="0" algn="ctr">
              <a:lnSpc>
                <a:spcPts val="5550"/>
              </a:lnSpc>
              <a:buNone/>
            </a:pPr>
            <a:r>
              <a:rPr lang="en-US" sz="2800" b="1" dirty="0">
                <a:solidFill>
                  <a:srgbClr val="282824"/>
                </a:solidFill>
                <a:latin typeface="Lato Bold" pitchFamily="34" charset="0"/>
                <a:ea typeface="Lato Bold" pitchFamily="34" charset="-122"/>
                <a:cs typeface="Lato Bold" pitchFamily="34" charset="-120"/>
              </a:rPr>
              <a:t>Mini Project</a:t>
            </a:r>
          </a:p>
        </p:txBody>
      </p:sp>
      <p:sp>
        <p:nvSpPr>
          <p:cNvPr id="4" name="Text 1"/>
          <p:cNvSpPr/>
          <p:nvPr/>
        </p:nvSpPr>
        <p:spPr>
          <a:xfrm>
            <a:off x="1160584" y="2077743"/>
            <a:ext cx="12309231" cy="3317632"/>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						      </a:t>
            </a:r>
            <a:r>
              <a:rPr lang="en-US" sz="1750" b="1" dirty="0">
                <a:solidFill>
                  <a:srgbClr val="4A4A45"/>
                </a:solidFill>
                <a:latin typeface="Lato" pitchFamily="34" charset="0"/>
                <a:ea typeface="Lato" pitchFamily="34" charset="-122"/>
                <a:cs typeface="Lato" pitchFamily="34" charset="-120"/>
              </a:rPr>
              <a:t>By</a:t>
            </a:r>
          </a:p>
          <a:p>
            <a:pPr marL="0" indent="0" algn="ctr">
              <a:lnSpc>
                <a:spcPts val="2850"/>
              </a:lnSpc>
              <a:buNone/>
            </a:pPr>
            <a:endParaRPr lang="en-US" b="1" dirty="0">
              <a:solidFill>
                <a:srgbClr val="4A4A45"/>
              </a:solidFill>
              <a:latin typeface="Lato" pitchFamily="34" charset="0"/>
              <a:ea typeface="Lato" pitchFamily="34" charset="-122"/>
              <a:cs typeface="Lato" pitchFamily="34" charset="-120"/>
            </a:endParaRPr>
          </a:p>
          <a:p>
            <a:pPr>
              <a:lnSpc>
                <a:spcPts val="2850"/>
              </a:lnSpc>
            </a:pPr>
            <a:r>
              <a:rPr lang="en-US" b="1" dirty="0">
                <a:solidFill>
                  <a:srgbClr val="4A4A45"/>
                </a:solidFill>
                <a:latin typeface="Lato" pitchFamily="34" charset="0"/>
                <a:ea typeface="Lato" pitchFamily="34" charset="-122"/>
                <a:cs typeface="Lato" pitchFamily="34" charset="-120"/>
              </a:rPr>
              <a:t>				</a:t>
            </a:r>
            <a:r>
              <a:rPr lang="en-US" sz="2000" b="1" dirty="0">
                <a:solidFill>
                  <a:srgbClr val="4A4A45"/>
                </a:solidFill>
                <a:latin typeface="Lato" pitchFamily="34" charset="0"/>
                <a:ea typeface="Lato" pitchFamily="34" charset="-122"/>
                <a:cs typeface="Lato" pitchFamily="34" charset="-120"/>
              </a:rPr>
              <a:t>	V. Venu	          	  (22481A04N9)</a:t>
            </a:r>
          </a:p>
          <a:p>
            <a:pPr>
              <a:lnSpc>
                <a:spcPts val="2850"/>
              </a:lnSpc>
            </a:pPr>
            <a:r>
              <a:rPr lang="en-US" sz="2000" b="1" dirty="0">
                <a:solidFill>
                  <a:srgbClr val="4A4A45"/>
                </a:solidFill>
                <a:latin typeface="Lato" pitchFamily="34" charset="0"/>
                <a:ea typeface="Lato" pitchFamily="34" charset="-122"/>
                <a:cs typeface="Lato" pitchFamily="34" charset="-120"/>
              </a:rPr>
              <a:t>					B. Saniya         	  (22481A04L3)</a:t>
            </a:r>
          </a:p>
          <a:p>
            <a:pPr>
              <a:lnSpc>
                <a:spcPts val="2850"/>
              </a:lnSpc>
            </a:pPr>
            <a:r>
              <a:rPr lang="en-US" sz="2000" b="1" dirty="0">
                <a:solidFill>
                  <a:srgbClr val="4A4A45"/>
                </a:solidFill>
                <a:latin typeface="Lato" pitchFamily="34" charset="0"/>
                <a:ea typeface="Lato" pitchFamily="34" charset="-122"/>
                <a:cs typeface="Lato" pitchFamily="34" charset="-120"/>
              </a:rPr>
              <a:t>					Sk. Shabana	  (22481A04M1)</a:t>
            </a:r>
          </a:p>
          <a:p>
            <a:pPr>
              <a:lnSpc>
                <a:spcPts val="2850"/>
              </a:lnSpc>
            </a:pPr>
            <a:r>
              <a:rPr lang="en-US" sz="2000" b="1" dirty="0">
                <a:solidFill>
                  <a:srgbClr val="4A4A45"/>
                </a:solidFill>
                <a:latin typeface="Lato" pitchFamily="34" charset="0"/>
                <a:ea typeface="Lato" pitchFamily="34" charset="-122"/>
                <a:cs typeface="Lato" pitchFamily="34" charset="-120"/>
              </a:rPr>
              <a:t>					Y. Gopal Krishna (22481A04P2)</a:t>
            </a:r>
          </a:p>
          <a:p>
            <a:pPr>
              <a:lnSpc>
                <a:spcPts val="2850"/>
              </a:lnSpc>
            </a:pPr>
            <a:endParaRPr lang="en-US" sz="2000" b="1" dirty="0">
              <a:solidFill>
                <a:srgbClr val="2C2821"/>
              </a:solidFill>
              <a:latin typeface="Alice" pitchFamily="34" charset="0"/>
              <a:ea typeface="Alice" pitchFamily="34" charset="-122"/>
              <a:cs typeface="Alice" pitchFamily="34" charset="-120"/>
            </a:endParaRPr>
          </a:p>
          <a:p>
            <a:pPr algn="ctr">
              <a:lnSpc>
                <a:spcPts val="2850"/>
              </a:lnSpc>
            </a:pPr>
            <a:r>
              <a:rPr lang="en-US" sz="2000" b="1" dirty="0">
                <a:solidFill>
                  <a:srgbClr val="2C2821"/>
                </a:solidFill>
                <a:latin typeface="Alice" pitchFamily="34" charset="0"/>
                <a:ea typeface="Alice" pitchFamily="34" charset="-122"/>
                <a:cs typeface="Alice" pitchFamily="34" charset="-120"/>
              </a:rPr>
              <a:t>   Instructor: </a:t>
            </a:r>
            <a:r>
              <a:rPr lang="en-US" sz="2000" b="1" dirty="0">
                <a:solidFill>
                  <a:srgbClr val="4A4A45"/>
                </a:solidFill>
                <a:latin typeface="Lato" pitchFamily="34" charset="0"/>
                <a:ea typeface="Lato" pitchFamily="34" charset="-122"/>
                <a:cs typeface="Lato" pitchFamily="34" charset="-120"/>
              </a:rPr>
              <a:t>Dr. Ch. Bala Swamy, MTech, PhD(Professor)</a:t>
            </a:r>
            <a:endParaRPr lang="en-US" sz="2000" b="1" dirty="0"/>
          </a:p>
          <a:p>
            <a:pPr marL="0" indent="0">
              <a:lnSpc>
                <a:spcPts val="2850"/>
              </a:lnSpc>
              <a:buNone/>
            </a:pPr>
            <a:endParaRPr lang="en-US" sz="1750" b="1" dirty="0">
              <a:solidFill>
                <a:srgbClr val="4A4A45"/>
              </a:solidFill>
              <a:latin typeface="Lato" pitchFamily="34" charset="0"/>
              <a:ea typeface="Lato" pitchFamily="34" charset="-122"/>
              <a:cs typeface="Lato" pitchFamily="34" charset="-120"/>
            </a:endParaRPr>
          </a:p>
          <a:p>
            <a:pPr marL="0" indent="0" algn="l">
              <a:lnSpc>
                <a:spcPts val="2850"/>
              </a:lnSpc>
              <a:buNone/>
            </a:pPr>
            <a:endParaRPr lang="en-US" sz="1750" dirty="0">
              <a:solidFill>
                <a:srgbClr val="4A4A45"/>
              </a:solidFill>
              <a:latin typeface="Lato" pitchFamily="34" charset="0"/>
              <a:ea typeface="Lato" pitchFamily="34" charset="-122"/>
              <a:cs typeface="Lato" pitchFamily="34" charset="-120"/>
            </a:endParaRPr>
          </a:p>
          <a:p>
            <a:pPr marL="0" indent="0" algn="l">
              <a:lnSpc>
                <a:spcPts val="2850"/>
              </a:lnSpc>
              <a:buNone/>
            </a:pPr>
            <a:endParaRPr lang="en-US" sz="1750" dirty="0">
              <a:solidFill>
                <a:srgbClr val="4A4A45"/>
              </a:solidFill>
              <a:latin typeface="Lato" pitchFamily="34" charset="0"/>
              <a:ea typeface="Lato" pitchFamily="34" charset="-122"/>
              <a:cs typeface="Lato" pitchFamily="34" charset="-120"/>
            </a:endParaRPr>
          </a:p>
        </p:txBody>
      </p:sp>
      <p:sp>
        <p:nvSpPr>
          <p:cNvPr id="14" name="Rectangle 13">
            <a:extLst>
              <a:ext uri="{FF2B5EF4-FFF2-40B4-BE49-F238E27FC236}">
                <a16:creationId xmlns:a16="http://schemas.microsoft.com/office/drawing/2014/main" id="{EB852DDB-D2FB-73DF-ED42-90721E77F6DE}"/>
              </a:ext>
            </a:extLst>
          </p:cNvPr>
          <p:cNvSpPr/>
          <p:nvPr/>
        </p:nvSpPr>
        <p:spPr>
          <a:xfrm>
            <a:off x="12789877" y="7795846"/>
            <a:ext cx="1746737" cy="304800"/>
          </a:xfrm>
          <a:prstGeom prst="rect">
            <a:avLst/>
          </a:prstGeom>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1</a:t>
            </a:r>
          </a:p>
        </p:txBody>
      </p:sp>
      <p:pic>
        <p:nvPicPr>
          <p:cNvPr id="2" name="Picture 67">
            <a:extLst>
              <a:ext uri="{FF2B5EF4-FFF2-40B4-BE49-F238E27FC236}">
                <a16:creationId xmlns:a16="http://schemas.microsoft.com/office/drawing/2014/main" id="{45F2923E-569B-8088-4CF7-271EEA4D2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2223" y="5485302"/>
            <a:ext cx="2165954" cy="19531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793790" y="1058466"/>
            <a:ext cx="7308652" cy="708779"/>
          </a:xfrm>
          <a:prstGeom prst="rect">
            <a:avLst/>
          </a:prstGeom>
          <a:noFill/>
          <a:ln/>
        </p:spPr>
        <p:txBody>
          <a:bodyPr wrap="non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Conclusion and Future Scope</a:t>
            </a:r>
            <a:endParaRPr lang="en-US" sz="4450" dirty="0"/>
          </a:p>
        </p:txBody>
      </p:sp>
      <p:pic>
        <p:nvPicPr>
          <p:cNvPr id="4" name="Image 1" descr="preencoded.png"/>
          <p:cNvPicPr>
            <a:picLocks noChangeAspect="1"/>
          </p:cNvPicPr>
          <p:nvPr/>
        </p:nvPicPr>
        <p:blipFill>
          <a:blip r:embed="rId3"/>
          <a:stretch>
            <a:fillRect/>
          </a:stretch>
        </p:blipFill>
        <p:spPr>
          <a:xfrm>
            <a:off x="793790" y="2107406"/>
            <a:ext cx="1134070" cy="1360884"/>
          </a:xfrm>
          <a:prstGeom prst="rect">
            <a:avLst/>
          </a:prstGeom>
        </p:spPr>
      </p:pic>
      <p:sp>
        <p:nvSpPr>
          <p:cNvPr id="5" name="Text 1"/>
          <p:cNvSpPr/>
          <p:nvPr/>
        </p:nvSpPr>
        <p:spPr>
          <a:xfrm>
            <a:off x="2268022" y="23342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Wireless Control</a:t>
            </a:r>
            <a:endParaRPr lang="en-US" sz="2200" dirty="0"/>
          </a:p>
        </p:txBody>
      </p:sp>
      <p:pic>
        <p:nvPicPr>
          <p:cNvPr id="6" name="Image 2" descr="preencoded.png"/>
          <p:cNvPicPr>
            <a:picLocks noChangeAspect="1"/>
          </p:cNvPicPr>
          <p:nvPr/>
        </p:nvPicPr>
        <p:blipFill>
          <a:blip r:embed="rId4"/>
          <a:stretch>
            <a:fillRect/>
          </a:stretch>
        </p:blipFill>
        <p:spPr>
          <a:xfrm>
            <a:off x="793790" y="3468291"/>
            <a:ext cx="1134070" cy="1360884"/>
          </a:xfrm>
          <a:prstGeom prst="rect">
            <a:avLst/>
          </a:prstGeom>
        </p:spPr>
      </p:pic>
      <p:sp>
        <p:nvSpPr>
          <p:cNvPr id="7" name="Text 2"/>
          <p:cNvSpPr/>
          <p:nvPr/>
        </p:nvSpPr>
        <p:spPr>
          <a:xfrm>
            <a:off x="2268022" y="369510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Mobile Integration</a:t>
            </a:r>
            <a:endParaRPr lang="en-US" sz="2200" dirty="0"/>
          </a:p>
        </p:txBody>
      </p:sp>
      <p:sp>
        <p:nvSpPr>
          <p:cNvPr id="10" name="Text 4"/>
          <p:cNvSpPr/>
          <p:nvPr/>
        </p:nvSpPr>
        <p:spPr>
          <a:xfrm>
            <a:off x="793790" y="5178148"/>
            <a:ext cx="10788610" cy="1360884"/>
          </a:xfrm>
          <a:prstGeom prst="rect">
            <a:avLst/>
          </a:prstGeom>
          <a:noFill/>
          <a:ln/>
        </p:spPr>
        <p:txBody>
          <a:bodyPr wrap="square" lIns="0" tIns="0" rIns="0" bIns="0" rtlCol="0" anchor="t"/>
          <a:lstStyle/>
          <a:p>
            <a:pPr marL="0" indent="0" algn="l">
              <a:lnSpc>
                <a:spcPts val="2850"/>
              </a:lnSpc>
              <a:buNone/>
            </a:pPr>
            <a:r>
              <a:rPr lang="en-US" sz="1900" dirty="0">
                <a:solidFill>
                  <a:srgbClr val="4A4A45"/>
                </a:solidFill>
                <a:ea typeface="Lato" pitchFamily="34" charset="-122"/>
                <a:cs typeface="Lato" pitchFamily="34" charset="-120"/>
              </a:rPr>
              <a:t>The automatic water level controller reduces water wastage, reduces electricity consumption. Future enhancements include wireless control, mobile app integration. It has high potential in agriculture.</a:t>
            </a:r>
            <a:endParaRPr lang="en-US" sz="1900" dirty="0"/>
          </a:p>
        </p:txBody>
      </p:sp>
      <p:sp>
        <p:nvSpPr>
          <p:cNvPr id="11" name="Rectangle 10">
            <a:extLst>
              <a:ext uri="{FF2B5EF4-FFF2-40B4-BE49-F238E27FC236}">
                <a16:creationId xmlns:a16="http://schemas.microsoft.com/office/drawing/2014/main" id="{66C6803D-789C-E4C4-0646-812FEEBB0CCE}"/>
              </a:ext>
            </a:extLst>
          </p:cNvPr>
          <p:cNvSpPr/>
          <p:nvPr/>
        </p:nvSpPr>
        <p:spPr>
          <a:xfrm>
            <a:off x="12789877" y="7795846"/>
            <a:ext cx="1746737" cy="304800"/>
          </a:xfrm>
          <a:prstGeom prst="rect">
            <a:avLst/>
          </a:prstGeom>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10</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peech Bubble: Rectangle with Corners Rounded 6">
            <a:extLst>
              <a:ext uri="{FF2B5EF4-FFF2-40B4-BE49-F238E27FC236}">
                <a16:creationId xmlns:a16="http://schemas.microsoft.com/office/drawing/2014/main" id="{BBBB4271-6493-1FA8-D06A-5C49F4BBE44E}"/>
              </a:ext>
            </a:extLst>
          </p:cNvPr>
          <p:cNvSpPr/>
          <p:nvPr/>
        </p:nvSpPr>
        <p:spPr>
          <a:xfrm>
            <a:off x="3565003" y="1799861"/>
            <a:ext cx="7500394" cy="4780345"/>
          </a:xfrm>
          <a:prstGeom prst="wedgeRoundRectCallou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24533D7C-3A9D-78A0-2D5B-F1B221567816}"/>
              </a:ext>
            </a:extLst>
          </p:cNvPr>
          <p:cNvSpPr/>
          <p:nvPr/>
        </p:nvSpPr>
        <p:spPr>
          <a:xfrm>
            <a:off x="12895385" y="7819292"/>
            <a:ext cx="1629507" cy="269631"/>
          </a:xfrm>
          <a:prstGeom prst="rect">
            <a:avLst/>
          </a:prstGeom>
          <a:solidFill>
            <a:schemeClr val="bg1"/>
          </a:solidFill>
          <a:ln>
            <a:solidFill>
              <a:schemeClr val="accent5">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11</a:t>
            </a:r>
          </a:p>
        </p:txBody>
      </p:sp>
      <p:sp>
        <p:nvSpPr>
          <p:cNvPr id="3" name="TextBox 2">
            <a:extLst>
              <a:ext uri="{FF2B5EF4-FFF2-40B4-BE49-F238E27FC236}">
                <a16:creationId xmlns:a16="http://schemas.microsoft.com/office/drawing/2014/main" id="{CCF32245-7FD0-45F1-8514-906A4F64C86E}"/>
              </a:ext>
            </a:extLst>
          </p:cNvPr>
          <p:cNvSpPr txBox="1"/>
          <p:nvPr/>
        </p:nvSpPr>
        <p:spPr>
          <a:xfrm>
            <a:off x="4861365" y="3514635"/>
            <a:ext cx="6204032" cy="1200329"/>
          </a:xfrm>
          <a:prstGeom prst="rect">
            <a:avLst/>
          </a:prstGeom>
          <a:noFill/>
        </p:spPr>
        <p:txBody>
          <a:bodyPr wrap="square" rtlCol="0">
            <a:spAutoFit/>
          </a:bodyPr>
          <a:lstStyle/>
          <a:p>
            <a:r>
              <a:rPr lang="en-IN" sz="7200" dirty="0">
                <a:latin typeface="Monotype Corsiva" panose="03010101010201010101" pitchFamily="66" charset="0"/>
              </a:rPr>
              <a:t>  Thank You</a:t>
            </a:r>
          </a:p>
        </p:txBody>
      </p:sp>
    </p:spTree>
    <p:extLst>
      <p:ext uri="{BB962C8B-B14F-4D97-AF65-F5344CB8AC3E}">
        <p14:creationId xmlns:p14="http://schemas.microsoft.com/office/powerpoint/2010/main" val="40825068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1638" y="566976"/>
            <a:ext cx="5155168" cy="644366"/>
          </a:xfrm>
          <a:prstGeom prst="rect">
            <a:avLst/>
          </a:prstGeom>
          <a:noFill/>
          <a:ln/>
        </p:spPr>
        <p:txBody>
          <a:bodyPr wrap="none" lIns="0" tIns="0" rIns="0" bIns="0" rtlCol="0" anchor="t"/>
          <a:lstStyle/>
          <a:p>
            <a:pPr marL="0" indent="0" algn="l">
              <a:lnSpc>
                <a:spcPts val="5050"/>
              </a:lnSpc>
              <a:buNone/>
            </a:pPr>
            <a:r>
              <a:rPr lang="en-US" sz="4050" b="1" dirty="0">
                <a:solidFill>
                  <a:srgbClr val="282824"/>
                </a:solidFill>
                <a:latin typeface="Lato Bold" pitchFamily="34" charset="0"/>
                <a:ea typeface="Lato Bold" pitchFamily="34" charset="-122"/>
                <a:cs typeface="Lato Bold" pitchFamily="34" charset="-120"/>
              </a:rPr>
              <a:t>Project Overview</a:t>
            </a:r>
            <a:endParaRPr lang="en-US" sz="4050" dirty="0"/>
          </a:p>
        </p:txBody>
      </p:sp>
      <p:sp>
        <p:nvSpPr>
          <p:cNvPr id="3" name="Text 1"/>
          <p:cNvSpPr/>
          <p:nvPr/>
        </p:nvSpPr>
        <p:spPr>
          <a:xfrm>
            <a:off x="721638" y="1726644"/>
            <a:ext cx="2577584" cy="322183"/>
          </a:xfrm>
          <a:prstGeom prst="rect">
            <a:avLst/>
          </a:prstGeom>
          <a:noFill/>
          <a:ln/>
        </p:spPr>
        <p:txBody>
          <a:bodyPr wrap="none" lIns="0" tIns="0" rIns="0" bIns="0" rtlCol="0" anchor="t"/>
          <a:lstStyle/>
          <a:p>
            <a:pPr marL="0" indent="0" algn="l">
              <a:lnSpc>
                <a:spcPts val="2500"/>
              </a:lnSpc>
              <a:buNone/>
            </a:pPr>
            <a:r>
              <a:rPr lang="en-US" sz="2000" b="1" dirty="0">
                <a:solidFill>
                  <a:srgbClr val="282824"/>
                </a:solidFill>
                <a:latin typeface="Lato Bold" pitchFamily="34" charset="0"/>
                <a:ea typeface="Lato Bold" pitchFamily="34" charset="-122"/>
                <a:cs typeface="Lato Bold" pitchFamily="34" charset="-120"/>
              </a:rPr>
              <a:t>Objective</a:t>
            </a:r>
            <a:endParaRPr lang="en-US" sz="2000" dirty="0"/>
          </a:p>
        </p:txBody>
      </p:sp>
      <p:sp>
        <p:nvSpPr>
          <p:cNvPr id="4" name="Text 2"/>
          <p:cNvSpPr/>
          <p:nvPr/>
        </p:nvSpPr>
        <p:spPr>
          <a:xfrm>
            <a:off x="721637" y="2254925"/>
            <a:ext cx="6966095" cy="659844"/>
          </a:xfrm>
          <a:prstGeom prst="rect">
            <a:avLst/>
          </a:prstGeom>
          <a:noFill/>
          <a:ln/>
        </p:spPr>
        <p:txBody>
          <a:bodyPr wrap="square" lIns="0" tIns="0" rIns="0" bIns="0" rtlCol="0" anchor="t"/>
          <a:lstStyle/>
          <a:p>
            <a:pPr marL="0" indent="0" algn="l">
              <a:lnSpc>
                <a:spcPts val="2550"/>
              </a:lnSpc>
              <a:buNone/>
            </a:pPr>
            <a:r>
              <a:rPr lang="en-US" sz="1900" dirty="0">
                <a:solidFill>
                  <a:srgbClr val="4A4A45"/>
                </a:solidFill>
                <a:latin typeface="Lato" pitchFamily="34" charset="0"/>
                <a:ea typeface="Lato" pitchFamily="34" charset="-122"/>
                <a:cs typeface="Lato" pitchFamily="34" charset="-120"/>
              </a:rPr>
              <a:t>To automate water level control in tanks using ultrasonic sensors and Arduino, minimizing water and electricity waste.</a:t>
            </a:r>
            <a:endParaRPr lang="en-US" sz="1900" dirty="0"/>
          </a:p>
        </p:txBody>
      </p:sp>
      <p:sp>
        <p:nvSpPr>
          <p:cNvPr id="5" name="Text 3"/>
          <p:cNvSpPr/>
          <p:nvPr/>
        </p:nvSpPr>
        <p:spPr>
          <a:xfrm>
            <a:off x="721638" y="3120866"/>
            <a:ext cx="2577584" cy="322183"/>
          </a:xfrm>
          <a:prstGeom prst="rect">
            <a:avLst/>
          </a:prstGeom>
          <a:noFill/>
          <a:ln/>
        </p:spPr>
        <p:txBody>
          <a:bodyPr wrap="none" lIns="0" tIns="0" rIns="0" bIns="0" rtlCol="0" anchor="t"/>
          <a:lstStyle/>
          <a:p>
            <a:pPr marL="0" indent="0" algn="l">
              <a:lnSpc>
                <a:spcPts val="2500"/>
              </a:lnSpc>
              <a:buNone/>
            </a:pPr>
            <a:r>
              <a:rPr lang="en-US" sz="2000" b="1" dirty="0">
                <a:solidFill>
                  <a:srgbClr val="282824"/>
                </a:solidFill>
                <a:latin typeface="Lato Bold" pitchFamily="34" charset="0"/>
                <a:ea typeface="Lato Bold" pitchFamily="34" charset="-122"/>
                <a:cs typeface="Lato Bold" pitchFamily="34" charset="-120"/>
              </a:rPr>
              <a:t>Benefits</a:t>
            </a:r>
            <a:endParaRPr lang="en-US" sz="2000" dirty="0"/>
          </a:p>
        </p:txBody>
      </p:sp>
      <p:sp>
        <p:nvSpPr>
          <p:cNvPr id="6" name="Text 4"/>
          <p:cNvSpPr/>
          <p:nvPr/>
        </p:nvSpPr>
        <p:spPr>
          <a:xfrm>
            <a:off x="721638" y="3649147"/>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900" dirty="0">
                <a:solidFill>
                  <a:srgbClr val="4A4A45"/>
                </a:solidFill>
                <a:latin typeface="Lato" pitchFamily="34" charset="0"/>
                <a:ea typeface="Lato" pitchFamily="34" charset="-122"/>
                <a:cs typeface="Lato" pitchFamily="34" charset="-120"/>
              </a:rPr>
              <a:t>Reduces water overflow</a:t>
            </a:r>
            <a:endParaRPr lang="en-US" sz="1900" dirty="0"/>
          </a:p>
        </p:txBody>
      </p:sp>
      <p:sp>
        <p:nvSpPr>
          <p:cNvPr id="7" name="Text 5"/>
          <p:cNvSpPr/>
          <p:nvPr/>
        </p:nvSpPr>
        <p:spPr>
          <a:xfrm>
            <a:off x="721638" y="4051221"/>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900" dirty="0">
                <a:solidFill>
                  <a:srgbClr val="4A4A45"/>
                </a:solidFill>
                <a:latin typeface="Lato" pitchFamily="34" charset="0"/>
                <a:ea typeface="Lato" pitchFamily="34" charset="-122"/>
                <a:cs typeface="Lato" pitchFamily="34" charset="-120"/>
              </a:rPr>
              <a:t>Saves electrical energy</a:t>
            </a:r>
            <a:endParaRPr lang="en-US" sz="1900" dirty="0"/>
          </a:p>
        </p:txBody>
      </p:sp>
      <p:sp>
        <p:nvSpPr>
          <p:cNvPr id="8" name="Text 6"/>
          <p:cNvSpPr/>
          <p:nvPr/>
        </p:nvSpPr>
        <p:spPr>
          <a:xfrm>
            <a:off x="721638" y="4453295"/>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900" dirty="0">
                <a:solidFill>
                  <a:srgbClr val="4A4A45"/>
                </a:solidFill>
                <a:latin typeface="Lato" pitchFamily="34" charset="0"/>
                <a:ea typeface="Lato" pitchFamily="34" charset="-122"/>
                <a:cs typeface="Lato" pitchFamily="34" charset="-120"/>
              </a:rPr>
              <a:t>Low cost and easy installation</a:t>
            </a:r>
            <a:endParaRPr lang="en-US" sz="1900" dirty="0"/>
          </a:p>
        </p:txBody>
      </p:sp>
      <p:pic>
        <p:nvPicPr>
          <p:cNvPr id="9" name="Image 0" descr="preencoded.png"/>
          <p:cNvPicPr>
            <a:picLocks noChangeAspect="1"/>
          </p:cNvPicPr>
          <p:nvPr/>
        </p:nvPicPr>
        <p:blipFill>
          <a:blip r:embed="rId3"/>
          <a:stretch>
            <a:fillRect/>
          </a:stretch>
        </p:blipFill>
        <p:spPr>
          <a:xfrm>
            <a:off x="7871460" y="0"/>
            <a:ext cx="6758940" cy="822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7335083" cy="644366"/>
          </a:xfrm>
          <a:prstGeom prst="rect">
            <a:avLst/>
          </a:prstGeom>
          <a:noFill/>
          <a:ln/>
        </p:spPr>
        <p:txBody>
          <a:bodyPr wrap="none" lIns="0" tIns="0" rIns="0" bIns="0" rtlCol="0" anchor="t"/>
          <a:lstStyle/>
          <a:p>
            <a:pPr marL="0" indent="0" algn="l">
              <a:lnSpc>
                <a:spcPts val="5050"/>
              </a:lnSpc>
              <a:buNone/>
            </a:pPr>
            <a:r>
              <a:rPr lang="en-US" sz="4050" b="1" dirty="0">
                <a:solidFill>
                  <a:srgbClr val="282824"/>
                </a:solidFill>
                <a:latin typeface="Lato Bold" pitchFamily="34" charset="0"/>
                <a:ea typeface="Lato Bold" pitchFamily="34" charset="-122"/>
                <a:cs typeface="Lato Bold" pitchFamily="34" charset="-120"/>
              </a:rPr>
              <a:t>Key Components:</a:t>
            </a:r>
            <a:endParaRPr lang="en-US" sz="2000" dirty="0"/>
          </a:p>
        </p:txBody>
      </p:sp>
      <p:sp>
        <p:nvSpPr>
          <p:cNvPr id="3" name="Text 1"/>
          <p:cNvSpPr/>
          <p:nvPr/>
        </p:nvSpPr>
        <p:spPr>
          <a:xfrm>
            <a:off x="721637" y="1740135"/>
            <a:ext cx="2577584" cy="322183"/>
          </a:xfrm>
          <a:prstGeom prst="rect">
            <a:avLst/>
          </a:prstGeom>
          <a:noFill/>
          <a:ln/>
        </p:spPr>
        <p:txBody>
          <a:bodyPr wrap="none" lIns="0" tIns="0" rIns="0" bIns="0" rtlCol="0" anchor="t"/>
          <a:lstStyle/>
          <a:p>
            <a:pPr marL="0" indent="0" algn="l">
              <a:lnSpc>
                <a:spcPts val="2500"/>
              </a:lnSpc>
              <a:buNone/>
            </a:pPr>
            <a:r>
              <a:rPr lang="en-US" sz="2000" b="1" dirty="0">
                <a:solidFill>
                  <a:srgbClr val="282824"/>
                </a:solidFill>
                <a:latin typeface="Lato Bold" pitchFamily="34" charset="0"/>
                <a:ea typeface="Lato Bold" pitchFamily="34" charset="-122"/>
                <a:cs typeface="Lato Bold" pitchFamily="34" charset="-120"/>
              </a:rPr>
              <a:t>Arduino uno microcontroller</a:t>
            </a:r>
            <a:endParaRPr lang="en-US" sz="2000" dirty="0"/>
          </a:p>
        </p:txBody>
      </p:sp>
      <p:sp>
        <p:nvSpPr>
          <p:cNvPr id="4" name="Text 2"/>
          <p:cNvSpPr/>
          <p:nvPr/>
        </p:nvSpPr>
        <p:spPr>
          <a:xfrm>
            <a:off x="721637" y="2254925"/>
            <a:ext cx="7335083" cy="659844"/>
          </a:xfrm>
          <a:prstGeom prst="rect">
            <a:avLst/>
          </a:prstGeom>
          <a:noFill/>
          <a:ln/>
        </p:spPr>
        <p:txBody>
          <a:bodyPr wrap="square" lIns="0" tIns="0" rIns="0" bIns="0" rtlCol="0" anchor="t"/>
          <a:lstStyle/>
          <a:p>
            <a:pPr marL="0" indent="0" algn="l">
              <a:lnSpc>
                <a:spcPts val="2550"/>
              </a:lnSpc>
              <a:buNone/>
            </a:pPr>
            <a:r>
              <a:rPr lang="en-US" sz="1900" dirty="0">
                <a:solidFill>
                  <a:srgbClr val="4A4A45"/>
                </a:solidFill>
                <a:ea typeface="Lato" pitchFamily="34" charset="-122"/>
                <a:cs typeface="Lato" pitchFamily="34" charset="-120"/>
              </a:rPr>
              <a:t>The brain of the system, processing sensor data and controlling the pump.</a:t>
            </a:r>
            <a:endParaRPr lang="en-US" sz="1900" dirty="0"/>
          </a:p>
        </p:txBody>
      </p:sp>
      <p:sp>
        <p:nvSpPr>
          <p:cNvPr id="5" name="Text 3"/>
          <p:cNvSpPr/>
          <p:nvPr/>
        </p:nvSpPr>
        <p:spPr>
          <a:xfrm>
            <a:off x="721638" y="3100268"/>
            <a:ext cx="6342102" cy="4285270"/>
          </a:xfrm>
          <a:prstGeom prst="rect">
            <a:avLst/>
          </a:prstGeom>
          <a:noFill/>
          <a:ln/>
        </p:spPr>
        <p:txBody>
          <a:bodyPr wrap="none" lIns="0" tIns="0" rIns="0" bIns="0" rtlCol="0" anchor="t"/>
          <a:lstStyle/>
          <a:p>
            <a:pPr marL="342900" indent="-342900" algn="l">
              <a:lnSpc>
                <a:spcPct val="150000"/>
              </a:lnSpc>
              <a:buSzPct val="100000"/>
              <a:buChar char="•"/>
            </a:pPr>
            <a:r>
              <a:rPr lang="en-US" sz="1100" dirty="0">
                <a:ea typeface="Lato" pitchFamily="34" charset="-122"/>
                <a:cs typeface="Lato" pitchFamily="34" charset="-120"/>
              </a:rPr>
              <a:t>ATmega328 based</a:t>
            </a:r>
          </a:p>
          <a:p>
            <a:pPr marL="342900" indent="-342900">
              <a:lnSpc>
                <a:spcPct val="150000"/>
              </a:lnSpc>
              <a:buSzPct val="100000"/>
              <a:buFontTx/>
              <a:buChar char="•"/>
            </a:pPr>
            <a:r>
              <a:rPr lang="en-US" sz="1100" dirty="0">
                <a:ea typeface="Lato" pitchFamily="34" charset="-122"/>
                <a:cs typeface="Lato" pitchFamily="34" charset="-120"/>
              </a:rPr>
              <a:t>14 digital I/O pins</a:t>
            </a:r>
          </a:p>
          <a:p>
            <a:pPr marL="342900" indent="-342900">
              <a:lnSpc>
                <a:spcPct val="150000"/>
              </a:lnSpc>
              <a:buSzPct val="100000"/>
              <a:buFontTx/>
              <a:buChar char="•"/>
            </a:pPr>
            <a:r>
              <a:rPr lang="en-US" sz="1100" dirty="0">
                <a:ea typeface="Lato" pitchFamily="34" charset="-122"/>
                <a:cs typeface="Lato" pitchFamily="34" charset="-120"/>
              </a:rPr>
              <a:t>USB connectivity</a:t>
            </a:r>
          </a:p>
          <a:p>
            <a:pPr>
              <a:lnSpc>
                <a:spcPts val="2550"/>
              </a:lnSpc>
              <a:buSzPct val="100000"/>
            </a:pPr>
            <a:endParaRPr lang="en-US" sz="1600" dirty="0">
              <a:solidFill>
                <a:srgbClr val="4A4A45"/>
              </a:solidFill>
              <a:latin typeface="Lato" pitchFamily="34" charset="0"/>
              <a:ea typeface="Lato" pitchFamily="34" charset="-122"/>
              <a:cs typeface="Lato" pitchFamily="34" charset="-120"/>
            </a:endParaRPr>
          </a:p>
          <a:p>
            <a:pPr>
              <a:lnSpc>
                <a:spcPts val="2550"/>
              </a:lnSpc>
              <a:buSzPct val="100000"/>
            </a:pPr>
            <a:endParaRPr lang="en-US" sz="1600" dirty="0">
              <a:solidFill>
                <a:srgbClr val="4A4A45"/>
              </a:solidFill>
              <a:latin typeface="Lato" pitchFamily="34" charset="0"/>
              <a:ea typeface="Lato" pitchFamily="34" charset="-122"/>
              <a:cs typeface="Lato" pitchFamily="34" charset="-120"/>
            </a:endParaRPr>
          </a:p>
          <a:p>
            <a:pPr>
              <a:lnSpc>
                <a:spcPts val="2550"/>
              </a:lnSpc>
              <a:buSzPct val="100000"/>
            </a:pPr>
            <a:r>
              <a:rPr lang="en-US" sz="2000" b="1" dirty="0">
                <a:solidFill>
                  <a:srgbClr val="282824"/>
                </a:solidFill>
                <a:latin typeface="Lato Bold" pitchFamily="34" charset="0"/>
                <a:ea typeface="Lato Bold" pitchFamily="34" charset="-122"/>
                <a:cs typeface="Lato Bold" pitchFamily="34" charset="-120"/>
              </a:rPr>
              <a:t>LCD Display</a:t>
            </a:r>
          </a:p>
          <a:p>
            <a:pPr>
              <a:lnSpc>
                <a:spcPts val="2550"/>
              </a:lnSpc>
              <a:buSzPct val="100000"/>
            </a:pPr>
            <a:endParaRPr lang="en-US" sz="1900" b="1" dirty="0">
              <a:solidFill>
                <a:srgbClr val="282824"/>
              </a:solidFill>
              <a:latin typeface="Lato Bold" pitchFamily="34" charset="0"/>
              <a:ea typeface="Lato Bold" pitchFamily="34" charset="-122"/>
              <a:cs typeface="Lato Bold" pitchFamily="34" charset="-120"/>
            </a:endParaRPr>
          </a:p>
          <a:p>
            <a:pPr>
              <a:lnSpc>
                <a:spcPts val="2550"/>
              </a:lnSpc>
              <a:buSzPct val="100000"/>
            </a:pPr>
            <a:r>
              <a:rPr lang="en-US" sz="1900" dirty="0">
                <a:solidFill>
                  <a:srgbClr val="4A4A45"/>
                </a:solidFill>
                <a:latin typeface="Lato" pitchFamily="34" charset="0"/>
                <a:ea typeface="Lato" pitchFamily="34" charset="-122"/>
                <a:cs typeface="Lato" pitchFamily="34" charset="-120"/>
              </a:rPr>
              <a:t>Display water level percentage, display pump ON and OFF</a:t>
            </a:r>
          </a:p>
          <a:p>
            <a:pPr>
              <a:lnSpc>
                <a:spcPts val="2550"/>
              </a:lnSpc>
              <a:buSzPct val="100000"/>
            </a:pPr>
            <a:endParaRPr lang="en-US" sz="2000" b="1" dirty="0">
              <a:solidFill>
                <a:srgbClr val="282824"/>
              </a:solidFill>
              <a:latin typeface="Lato Bold" pitchFamily="34" charset="0"/>
              <a:ea typeface="Lato Bold" pitchFamily="34" charset="-122"/>
              <a:cs typeface="Lato Bold" pitchFamily="34" charset="-120"/>
            </a:endParaRPr>
          </a:p>
          <a:p>
            <a:pPr>
              <a:lnSpc>
                <a:spcPts val="2550"/>
              </a:lnSpc>
              <a:buSzPct val="100000"/>
            </a:pPr>
            <a:endParaRPr lang="en-US" sz="2000" b="1" dirty="0">
              <a:solidFill>
                <a:srgbClr val="282824"/>
              </a:solidFill>
              <a:latin typeface="Lato Bold" pitchFamily="34" charset="0"/>
              <a:ea typeface="Lato Bold" pitchFamily="34" charset="-122"/>
              <a:cs typeface="Lato Bold" pitchFamily="34" charset="-120"/>
            </a:endParaRPr>
          </a:p>
          <a:p>
            <a:pPr>
              <a:lnSpc>
                <a:spcPts val="2550"/>
              </a:lnSpc>
              <a:buSzPct val="100000"/>
            </a:pPr>
            <a:endParaRPr lang="en-US" sz="2000" dirty="0"/>
          </a:p>
          <a:p>
            <a:pPr>
              <a:lnSpc>
                <a:spcPts val="2550"/>
              </a:lnSpc>
              <a:buSzPct val="100000"/>
            </a:pPr>
            <a:endParaRPr lang="en-US" sz="1600" dirty="0">
              <a:solidFill>
                <a:srgbClr val="4A4A45"/>
              </a:solidFill>
              <a:latin typeface="Lato" pitchFamily="34" charset="0"/>
              <a:ea typeface="Lato" pitchFamily="34" charset="-122"/>
              <a:cs typeface="Lato" pitchFamily="34" charset="-120"/>
            </a:endParaRPr>
          </a:p>
          <a:p>
            <a:pPr marL="342900" indent="-342900">
              <a:lnSpc>
                <a:spcPts val="2550"/>
              </a:lnSpc>
              <a:buSzPct val="100000"/>
              <a:buFontTx/>
              <a:buChar char="•"/>
            </a:pPr>
            <a:endParaRPr lang="en-US" sz="1600" dirty="0">
              <a:solidFill>
                <a:srgbClr val="4A4A45"/>
              </a:solidFill>
              <a:latin typeface="Lato" pitchFamily="34" charset="0"/>
              <a:ea typeface="Lato" pitchFamily="34" charset="-122"/>
              <a:cs typeface="Lato" pitchFamily="34" charset="-120"/>
            </a:endParaRPr>
          </a:p>
          <a:p>
            <a:pPr marL="342900" indent="-342900">
              <a:lnSpc>
                <a:spcPts val="2550"/>
              </a:lnSpc>
              <a:buSzPct val="100000"/>
              <a:buFontTx/>
              <a:buChar char="•"/>
            </a:pPr>
            <a:endParaRPr lang="en-US" sz="1600" dirty="0">
              <a:solidFill>
                <a:srgbClr val="4A4A45"/>
              </a:solidFill>
              <a:latin typeface="Lato" pitchFamily="34" charset="0"/>
              <a:ea typeface="Lato" pitchFamily="34" charset="-122"/>
              <a:cs typeface="Lato" pitchFamily="34" charset="-120"/>
            </a:endParaRPr>
          </a:p>
          <a:p>
            <a:pPr>
              <a:lnSpc>
                <a:spcPts val="2550"/>
              </a:lnSpc>
              <a:buSzPct val="100000"/>
            </a:pPr>
            <a:endParaRPr lang="en-US" sz="1600" dirty="0"/>
          </a:p>
          <a:p>
            <a:pPr marL="342900" indent="-342900">
              <a:lnSpc>
                <a:spcPts val="2550"/>
              </a:lnSpc>
              <a:buSzPct val="100000"/>
              <a:buFontTx/>
              <a:buChar char="•"/>
            </a:pPr>
            <a:endParaRPr lang="en-US" sz="1600" dirty="0">
              <a:solidFill>
                <a:srgbClr val="4A4A45"/>
              </a:solidFill>
              <a:latin typeface="Lato" pitchFamily="34" charset="0"/>
              <a:ea typeface="Lato" pitchFamily="34" charset="-122"/>
              <a:cs typeface="Lato" pitchFamily="34" charset="-120"/>
            </a:endParaRPr>
          </a:p>
          <a:p>
            <a:pPr marL="342900" indent="-342900">
              <a:lnSpc>
                <a:spcPts val="2550"/>
              </a:lnSpc>
              <a:buSzPct val="100000"/>
              <a:buFontTx/>
              <a:buChar char="•"/>
            </a:pPr>
            <a:endParaRPr lang="en-US" sz="1600" dirty="0">
              <a:solidFill>
                <a:srgbClr val="4A4A45"/>
              </a:solidFill>
              <a:latin typeface="Lato" pitchFamily="34" charset="0"/>
              <a:ea typeface="Lato" pitchFamily="34" charset="-122"/>
              <a:cs typeface="Lato" pitchFamily="34" charset="-120"/>
            </a:endParaRPr>
          </a:p>
          <a:p>
            <a:pPr marL="342900" indent="-342900">
              <a:lnSpc>
                <a:spcPts val="2550"/>
              </a:lnSpc>
              <a:buSzPct val="100000"/>
              <a:buFontTx/>
              <a:buChar char="•"/>
            </a:pPr>
            <a:endParaRPr lang="en-US" sz="1600" dirty="0"/>
          </a:p>
          <a:p>
            <a:pPr marL="342900" indent="-342900" algn="l">
              <a:lnSpc>
                <a:spcPts val="2550"/>
              </a:lnSpc>
              <a:buSzPct val="100000"/>
              <a:buChar char="•"/>
            </a:pPr>
            <a:endParaRPr lang="en-US" sz="1600" dirty="0">
              <a:solidFill>
                <a:srgbClr val="4A4A45"/>
              </a:solidFill>
              <a:latin typeface="Lato" pitchFamily="34" charset="0"/>
              <a:ea typeface="Lato" pitchFamily="34" charset="-122"/>
              <a:cs typeface="Lato" pitchFamily="34" charset="-120"/>
            </a:endParaRPr>
          </a:p>
          <a:p>
            <a:pPr marL="342900" indent="-342900" algn="l">
              <a:lnSpc>
                <a:spcPts val="2550"/>
              </a:lnSpc>
              <a:buSzPct val="100000"/>
              <a:buChar char="•"/>
            </a:pPr>
            <a:endParaRPr lang="en-US" sz="1600" dirty="0"/>
          </a:p>
        </p:txBody>
      </p:sp>
      <p:sp>
        <p:nvSpPr>
          <p:cNvPr id="6" name="Text 4"/>
          <p:cNvSpPr/>
          <p:nvPr/>
        </p:nvSpPr>
        <p:spPr>
          <a:xfrm>
            <a:off x="721638" y="3502343"/>
            <a:ext cx="6342102" cy="329922"/>
          </a:xfrm>
          <a:prstGeom prst="rect">
            <a:avLst/>
          </a:prstGeom>
          <a:noFill/>
          <a:ln/>
        </p:spPr>
        <p:txBody>
          <a:bodyPr wrap="none" lIns="0" tIns="0" rIns="0" bIns="0" rtlCol="0" anchor="t"/>
          <a:lstStyle/>
          <a:p>
            <a:pPr marL="342900" indent="-342900" algn="l">
              <a:lnSpc>
                <a:spcPts val="2550"/>
              </a:lnSpc>
              <a:buSzPct val="100000"/>
              <a:buChar char="•"/>
            </a:pPr>
            <a:endParaRPr lang="en-US" sz="1600" dirty="0"/>
          </a:p>
        </p:txBody>
      </p:sp>
      <p:pic>
        <p:nvPicPr>
          <p:cNvPr id="8" name="Image 0" descr="preencoded.png"/>
          <p:cNvPicPr>
            <a:picLocks noChangeAspect="1"/>
          </p:cNvPicPr>
          <p:nvPr/>
        </p:nvPicPr>
        <p:blipFill>
          <a:blip r:embed="rId3"/>
          <a:stretch>
            <a:fillRect/>
          </a:stretch>
        </p:blipFill>
        <p:spPr>
          <a:xfrm>
            <a:off x="8288298" y="0"/>
            <a:ext cx="6342102" cy="4953000"/>
          </a:xfrm>
          <a:prstGeom prst="rect">
            <a:avLst/>
          </a:prstGeom>
        </p:spPr>
      </p:pic>
      <p:pic>
        <p:nvPicPr>
          <p:cNvPr id="2050" name="Picture 2" descr="Arm7 Lcd 16x2 Interfacing With Lpc2148 8 Bit Mode | Arm7">
            <a:extLst>
              <a:ext uri="{FF2B5EF4-FFF2-40B4-BE49-F238E27FC236}">
                <a16:creationId xmlns:a16="http://schemas.microsoft.com/office/drawing/2014/main" id="{78A51A60-3AB3-4AAD-9FFF-312BEC273A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8298" y="4745653"/>
            <a:ext cx="6342102" cy="3483947"/>
          </a:xfrm>
          <a:prstGeom prst="rect">
            <a:avLst/>
          </a:prstGeom>
          <a:noFill/>
          <a:extLst>
            <a:ext uri="{909E8E84-426E-40DD-AFC4-6F175D3DCCD1}">
              <a14:hiddenFill xmlns:a14="http://schemas.microsoft.com/office/drawing/2010/main">
                <a:solidFill>
                  <a:srgbClr val="FFFFFF"/>
                </a:solidFill>
              </a14:hiddenFill>
            </a:ext>
          </a:extLst>
        </p:spPr>
      </p:pic>
      <p:sp>
        <p:nvSpPr>
          <p:cNvPr id="13" name="Text 5">
            <a:extLst>
              <a:ext uri="{FF2B5EF4-FFF2-40B4-BE49-F238E27FC236}">
                <a16:creationId xmlns:a16="http://schemas.microsoft.com/office/drawing/2014/main" id="{5D83BF62-818F-C0AF-F821-FF31F6C98B82}"/>
              </a:ext>
            </a:extLst>
          </p:cNvPr>
          <p:cNvSpPr/>
          <p:nvPr/>
        </p:nvSpPr>
        <p:spPr>
          <a:xfrm>
            <a:off x="580961" y="4217478"/>
            <a:ext cx="6342102" cy="329922"/>
          </a:xfrm>
          <a:prstGeom prst="rect">
            <a:avLst/>
          </a:prstGeom>
          <a:noFill/>
          <a:ln/>
        </p:spPr>
        <p:txBody>
          <a:bodyPr wrap="none" lIns="0" tIns="0" rIns="0" bIns="0" rtlCol="0" anchor="t"/>
          <a:lstStyle/>
          <a:p>
            <a:pPr algn="l">
              <a:lnSpc>
                <a:spcPts val="2550"/>
              </a:lnSpc>
              <a:buSzPct val="100000"/>
            </a:pPr>
            <a:endParaRPr lang="en-US" sz="1600"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4674129" y="-22939"/>
            <a:ext cx="7756565" cy="708779"/>
          </a:xfrm>
          <a:prstGeom prst="rect">
            <a:avLst/>
          </a:prstGeom>
          <a:noFill/>
          <a:ln/>
        </p:spPr>
        <p:txBody>
          <a:bodyPr wrap="none" lIns="0" tIns="0" rIns="0" bIns="0" rtlCol="0" anchor="t"/>
          <a:lstStyle/>
          <a:p>
            <a:pPr marL="0" indent="0" algn="l">
              <a:lnSpc>
                <a:spcPts val="5550"/>
              </a:lnSpc>
              <a:buNone/>
            </a:pPr>
            <a:r>
              <a:rPr lang="en-US" sz="2000" b="1" dirty="0">
                <a:solidFill>
                  <a:srgbClr val="282824"/>
                </a:solidFill>
                <a:latin typeface="Lato Bold" pitchFamily="34" charset="0"/>
                <a:ea typeface="Lato Bold" pitchFamily="34" charset="-122"/>
                <a:cs typeface="Lato Bold" pitchFamily="34" charset="-120"/>
              </a:rPr>
              <a:t>Ultrasonic Sensor Applications</a:t>
            </a:r>
            <a:endParaRPr lang="en-US" sz="2000" dirty="0"/>
          </a:p>
        </p:txBody>
      </p:sp>
      <p:sp>
        <p:nvSpPr>
          <p:cNvPr id="5" name="Text 1"/>
          <p:cNvSpPr/>
          <p:nvPr/>
        </p:nvSpPr>
        <p:spPr>
          <a:xfrm>
            <a:off x="4451390" y="1797211"/>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6" name="Text 2"/>
          <p:cNvSpPr/>
          <p:nvPr/>
        </p:nvSpPr>
        <p:spPr>
          <a:xfrm>
            <a:off x="4451390" y="2186303"/>
            <a:ext cx="2901553"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13" name="Text 7"/>
          <p:cNvSpPr/>
          <p:nvPr/>
        </p:nvSpPr>
        <p:spPr>
          <a:xfrm>
            <a:off x="4674130" y="822652"/>
            <a:ext cx="8652404" cy="1088708"/>
          </a:xfrm>
          <a:prstGeom prst="rect">
            <a:avLst/>
          </a:prstGeom>
          <a:noFill/>
          <a:ln/>
        </p:spPr>
        <p:txBody>
          <a:bodyPr wrap="square" lIns="0" tIns="0" rIns="0" bIns="0" rtlCol="0" anchor="t"/>
          <a:lstStyle/>
          <a:p>
            <a:pPr marL="0" indent="0" algn="l">
              <a:lnSpc>
                <a:spcPct val="150000"/>
              </a:lnSpc>
              <a:buNone/>
            </a:pPr>
            <a:r>
              <a:rPr lang="en-US" sz="1100" dirty="0">
                <a:solidFill>
                  <a:srgbClr val="4A4A45"/>
                </a:solidFill>
                <a:latin typeface="+mj-lt"/>
                <a:ea typeface="Lato" pitchFamily="34" charset="-122"/>
                <a:cs typeface="Lato" pitchFamily="34" charset="-120"/>
              </a:rPr>
              <a:t>Ultrasonic sensor that works using the principle of EHCO. The sensor transmits ultrasonic waves, which reflect back upon hitting an obstacle(in this case, water surface). By measuring the time delay between transmission and reception, the distance to the water surface is calculated </a:t>
            </a:r>
            <a:endParaRPr lang="en-US" sz="1100" dirty="0">
              <a:latin typeface="+mj-lt"/>
            </a:endParaRPr>
          </a:p>
        </p:txBody>
      </p:sp>
      <p:pic>
        <p:nvPicPr>
          <p:cNvPr id="1026" name="Picture 2" descr="Ultrasonic Sensor Structure and Working Principle Medical Illustration, Sonic Wave Detection Visualization">
            <a:extLst>
              <a:ext uri="{FF2B5EF4-FFF2-40B4-BE49-F238E27FC236}">
                <a16:creationId xmlns:a16="http://schemas.microsoft.com/office/drawing/2014/main" id="{DA0FEFAA-EF6D-DE08-304B-2C4293D86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36479"/>
            <a:ext cx="4398319" cy="368919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use a relay module | Creative Technology Lab Wiki">
            <a:extLst>
              <a:ext uri="{FF2B5EF4-FFF2-40B4-BE49-F238E27FC236}">
                <a16:creationId xmlns:a16="http://schemas.microsoft.com/office/drawing/2014/main" id="{AE47F373-270F-362B-05C9-919C38C133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86" y="3698987"/>
            <a:ext cx="4369933" cy="449413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111AC14-AA84-42CE-CEB1-96BF04B97024}"/>
              </a:ext>
            </a:extLst>
          </p:cNvPr>
          <p:cNvSpPr txBox="1"/>
          <p:nvPr/>
        </p:nvSpPr>
        <p:spPr>
          <a:xfrm>
            <a:off x="4697574" y="4070170"/>
            <a:ext cx="8652403" cy="1642373"/>
          </a:xfrm>
          <a:prstGeom prst="rect">
            <a:avLst/>
          </a:prstGeom>
          <a:noFill/>
        </p:spPr>
        <p:txBody>
          <a:bodyPr wrap="square">
            <a:spAutoFit/>
          </a:bodyPr>
          <a:lstStyle/>
          <a:p>
            <a:pPr marL="0" indent="0" algn="l">
              <a:lnSpc>
                <a:spcPts val="5550"/>
              </a:lnSpc>
              <a:buNone/>
            </a:pPr>
            <a:r>
              <a:rPr lang="en-US" sz="2000" b="1" dirty="0">
                <a:solidFill>
                  <a:srgbClr val="282824"/>
                </a:solidFill>
                <a:latin typeface="Lato Bold" pitchFamily="34" charset="0"/>
                <a:ea typeface="Lato Bold" pitchFamily="34" charset="-122"/>
                <a:cs typeface="Lato Bold" pitchFamily="34" charset="-120"/>
              </a:rPr>
              <a:t>Relay Switch</a:t>
            </a:r>
          </a:p>
          <a:p>
            <a:pPr marL="0" indent="0" algn="just">
              <a:lnSpc>
                <a:spcPct val="150000"/>
              </a:lnSpc>
              <a:buNone/>
            </a:pPr>
            <a:r>
              <a:rPr lang="en-US" sz="1900" dirty="0">
                <a:solidFill>
                  <a:srgbClr val="4A4A45"/>
                </a:solidFill>
                <a:ea typeface="Lato" pitchFamily="34" charset="-122"/>
                <a:cs typeface="Lato" pitchFamily="34" charset="-120"/>
              </a:rPr>
              <a:t>The relay is an electrically operated switch that allows a low power Signal (from microcontroller like Arduino ) to control a high-power  device (like a bulb or motor)</a:t>
            </a:r>
          </a:p>
        </p:txBody>
      </p:sp>
      <p:sp>
        <p:nvSpPr>
          <p:cNvPr id="15" name="Rectangle 14">
            <a:extLst>
              <a:ext uri="{FF2B5EF4-FFF2-40B4-BE49-F238E27FC236}">
                <a16:creationId xmlns:a16="http://schemas.microsoft.com/office/drawing/2014/main" id="{2099765D-5773-9C9D-9B5E-4EE2417FD5C3}"/>
              </a:ext>
            </a:extLst>
          </p:cNvPr>
          <p:cNvSpPr/>
          <p:nvPr/>
        </p:nvSpPr>
        <p:spPr>
          <a:xfrm>
            <a:off x="12789877" y="7795846"/>
            <a:ext cx="1746737" cy="304800"/>
          </a:xfrm>
          <a:prstGeom prst="rect">
            <a:avLst/>
          </a:prstGeom>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4</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500713" y="275785"/>
            <a:ext cx="8450223" cy="708779"/>
          </a:xfrm>
          <a:prstGeom prst="rect">
            <a:avLst/>
          </a:prstGeom>
          <a:noFill/>
          <a:ln/>
        </p:spPr>
        <p:txBody>
          <a:bodyPr wrap="none" lIns="0" tIns="0" rIns="0" bIns="0" rtlCol="0" anchor="t"/>
          <a:lstStyle/>
          <a:p>
            <a:pPr marL="0" indent="0" algn="r">
              <a:lnSpc>
                <a:spcPts val="5550"/>
              </a:lnSpc>
              <a:buNone/>
            </a:pPr>
            <a:r>
              <a:rPr lang="en-US" sz="4450" b="1" dirty="0">
                <a:solidFill>
                  <a:srgbClr val="282824"/>
                </a:solidFill>
                <a:latin typeface="Lato Bold" pitchFamily="34" charset="0"/>
                <a:ea typeface="Lato Bold" pitchFamily="34" charset="-122"/>
                <a:cs typeface="Lato Bold" pitchFamily="34" charset="-120"/>
              </a:rPr>
              <a:t>Block Diagram</a:t>
            </a:r>
            <a:endParaRPr lang="en-US" sz="4450" dirty="0"/>
          </a:p>
        </p:txBody>
      </p:sp>
      <p:sp>
        <p:nvSpPr>
          <p:cNvPr id="5" name="Text 1"/>
          <p:cNvSpPr/>
          <p:nvPr/>
        </p:nvSpPr>
        <p:spPr>
          <a:xfrm>
            <a:off x="5925622" y="2334220"/>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pic>
        <p:nvPicPr>
          <p:cNvPr id="14" name="Picture 13">
            <a:extLst>
              <a:ext uri="{FF2B5EF4-FFF2-40B4-BE49-F238E27FC236}">
                <a16:creationId xmlns:a16="http://schemas.microsoft.com/office/drawing/2014/main" id="{B0DC19B9-3EE0-C8DF-691B-3E39D220F119}"/>
              </a:ext>
            </a:extLst>
          </p:cNvPr>
          <p:cNvPicPr>
            <a:picLocks noChangeAspect="1"/>
          </p:cNvPicPr>
          <p:nvPr/>
        </p:nvPicPr>
        <p:blipFill>
          <a:blip r:embed="rId3"/>
          <a:stretch>
            <a:fillRect/>
          </a:stretch>
        </p:blipFill>
        <p:spPr>
          <a:xfrm>
            <a:off x="2447742" y="1903751"/>
            <a:ext cx="9734915" cy="49836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7" name="Rectangle 16">
            <a:extLst>
              <a:ext uri="{FF2B5EF4-FFF2-40B4-BE49-F238E27FC236}">
                <a16:creationId xmlns:a16="http://schemas.microsoft.com/office/drawing/2014/main" id="{12898E63-085A-E3FA-55AA-5D247F708005}"/>
              </a:ext>
            </a:extLst>
          </p:cNvPr>
          <p:cNvSpPr/>
          <p:nvPr/>
        </p:nvSpPr>
        <p:spPr>
          <a:xfrm>
            <a:off x="12789877" y="7795846"/>
            <a:ext cx="1746737" cy="304800"/>
          </a:xfrm>
          <a:prstGeom prst="rect">
            <a:avLst/>
          </a:prstGeom>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5</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26B0DE-0DB9-8C7D-8EF3-91990E30ACAD}"/>
              </a:ext>
            </a:extLst>
          </p:cNvPr>
          <p:cNvSpPr txBox="1"/>
          <p:nvPr/>
        </p:nvSpPr>
        <p:spPr>
          <a:xfrm>
            <a:off x="269631" y="0"/>
            <a:ext cx="7315200" cy="775469"/>
          </a:xfrm>
          <a:prstGeom prst="rect">
            <a:avLst/>
          </a:prstGeom>
          <a:noFill/>
        </p:spPr>
        <p:txBody>
          <a:bodyPr wrap="square">
            <a:spAutoFit/>
          </a:bodyPr>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Source Code</a:t>
            </a:r>
            <a:endParaRPr lang="en-US" sz="4450" dirty="0"/>
          </a:p>
        </p:txBody>
      </p:sp>
      <p:sp>
        <p:nvSpPr>
          <p:cNvPr id="4" name="Rectangle 3">
            <a:extLst>
              <a:ext uri="{FF2B5EF4-FFF2-40B4-BE49-F238E27FC236}">
                <a16:creationId xmlns:a16="http://schemas.microsoft.com/office/drawing/2014/main" id="{EFC9A193-AF40-6E6B-30F8-51988E2EDBF4}"/>
              </a:ext>
            </a:extLst>
          </p:cNvPr>
          <p:cNvSpPr/>
          <p:nvPr/>
        </p:nvSpPr>
        <p:spPr>
          <a:xfrm>
            <a:off x="164123" y="775469"/>
            <a:ext cx="14302154" cy="73369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endParaRPr lang="en-IN" dirty="0"/>
          </a:p>
        </p:txBody>
      </p:sp>
      <p:sp>
        <p:nvSpPr>
          <p:cNvPr id="5" name="TextBox 4">
            <a:extLst>
              <a:ext uri="{FF2B5EF4-FFF2-40B4-BE49-F238E27FC236}">
                <a16:creationId xmlns:a16="http://schemas.microsoft.com/office/drawing/2014/main" id="{1275C77B-241E-C441-B5B7-31A896612740}"/>
              </a:ext>
            </a:extLst>
          </p:cNvPr>
          <p:cNvSpPr txBox="1"/>
          <p:nvPr/>
        </p:nvSpPr>
        <p:spPr>
          <a:xfrm>
            <a:off x="164123" y="775469"/>
            <a:ext cx="5337517" cy="8048357"/>
          </a:xfrm>
          <a:prstGeom prst="rect">
            <a:avLst/>
          </a:prstGeom>
          <a:noFill/>
        </p:spPr>
        <p:txBody>
          <a:bodyPr wrap="square" rtlCol="0">
            <a:spAutoFit/>
          </a:bodyPr>
          <a:lstStyle/>
          <a:p>
            <a:r>
              <a:rPr lang="en-IN" sz="1300" dirty="0"/>
              <a:t>// include the library code: </a:t>
            </a:r>
          </a:p>
          <a:p>
            <a:r>
              <a:rPr lang="en-IN" sz="1300" dirty="0"/>
              <a:t>#include &lt;</a:t>
            </a:r>
            <a:r>
              <a:rPr lang="en-IN" sz="1300" dirty="0" err="1"/>
              <a:t>LiquidCrystal.h</a:t>
            </a:r>
            <a:r>
              <a:rPr lang="en-IN" sz="1300" dirty="0"/>
              <a:t>&gt; //library for LCD </a:t>
            </a:r>
          </a:p>
          <a:p>
            <a:endParaRPr lang="en-IN" sz="1300" dirty="0"/>
          </a:p>
          <a:p>
            <a:r>
              <a:rPr lang="en-IN" sz="1300" dirty="0"/>
              <a:t>// initialize the library with the numbers of the interface pins </a:t>
            </a:r>
          </a:p>
          <a:p>
            <a:r>
              <a:rPr lang="en-IN" sz="1300" dirty="0" err="1"/>
              <a:t>LiquidCrystal</a:t>
            </a:r>
            <a:r>
              <a:rPr lang="en-IN" sz="1300" dirty="0"/>
              <a:t> lcd(13, 12, 11, 10, 9, 8); </a:t>
            </a:r>
          </a:p>
          <a:p>
            <a:endParaRPr lang="en-IN" sz="1300" dirty="0"/>
          </a:p>
          <a:p>
            <a:r>
              <a:rPr lang="en-IN" sz="1300" dirty="0"/>
              <a:t>// defines pins numbers</a:t>
            </a:r>
          </a:p>
          <a:p>
            <a:r>
              <a:rPr lang="en-IN" sz="1300" dirty="0" err="1"/>
              <a:t>const</a:t>
            </a:r>
            <a:r>
              <a:rPr lang="en-IN" sz="1300" dirty="0"/>
              <a:t> int </a:t>
            </a:r>
            <a:r>
              <a:rPr lang="en-IN" sz="1300" dirty="0" err="1"/>
              <a:t>trigPin</a:t>
            </a:r>
            <a:r>
              <a:rPr lang="en-IN" sz="1300" dirty="0"/>
              <a:t> = 5;</a:t>
            </a:r>
          </a:p>
          <a:p>
            <a:r>
              <a:rPr lang="en-IN" sz="1300" dirty="0" err="1"/>
              <a:t>const</a:t>
            </a:r>
            <a:r>
              <a:rPr lang="en-IN" sz="1300" dirty="0"/>
              <a:t> int </a:t>
            </a:r>
            <a:r>
              <a:rPr lang="en-IN" sz="1300" dirty="0" err="1"/>
              <a:t>echoPin</a:t>
            </a:r>
            <a:r>
              <a:rPr lang="en-IN" sz="1300" dirty="0"/>
              <a:t> = 6;</a:t>
            </a:r>
          </a:p>
          <a:p>
            <a:endParaRPr lang="en-IN" sz="1300" dirty="0"/>
          </a:p>
          <a:p>
            <a:r>
              <a:rPr lang="en-IN" sz="1300" dirty="0" err="1"/>
              <a:t>const</a:t>
            </a:r>
            <a:r>
              <a:rPr lang="en-IN" sz="1300" dirty="0"/>
              <a:t> int </a:t>
            </a:r>
            <a:r>
              <a:rPr lang="en-IN" sz="1300" dirty="0" err="1"/>
              <a:t>Motor_Pin</a:t>
            </a:r>
            <a:r>
              <a:rPr lang="en-IN" sz="1300" dirty="0"/>
              <a:t> = 7;</a:t>
            </a:r>
          </a:p>
          <a:p>
            <a:endParaRPr lang="en-IN" sz="1300" dirty="0"/>
          </a:p>
          <a:p>
            <a:r>
              <a:rPr lang="en-IN" sz="1300" dirty="0"/>
              <a:t>// defines variables</a:t>
            </a:r>
          </a:p>
          <a:p>
            <a:r>
              <a:rPr lang="en-IN" sz="1300" dirty="0"/>
              <a:t>long duration;</a:t>
            </a:r>
          </a:p>
          <a:p>
            <a:r>
              <a:rPr lang="en-IN" sz="1300" dirty="0"/>
              <a:t>int distance;</a:t>
            </a:r>
          </a:p>
          <a:p>
            <a:endParaRPr lang="en-IN" sz="1300" dirty="0"/>
          </a:p>
          <a:p>
            <a:r>
              <a:rPr lang="en-IN" sz="1300" dirty="0"/>
              <a:t>bool Motor; //Make a bool Function for Motor ON/OFF</a:t>
            </a:r>
          </a:p>
          <a:p>
            <a:endParaRPr lang="en-IN" sz="1300" dirty="0"/>
          </a:p>
          <a:p>
            <a:r>
              <a:rPr lang="en-IN" sz="1300" dirty="0"/>
              <a:t>void setup() </a:t>
            </a:r>
          </a:p>
          <a:p>
            <a:r>
              <a:rPr lang="en-IN" sz="1300" dirty="0"/>
              <a:t>{</a:t>
            </a:r>
          </a:p>
          <a:p>
            <a:r>
              <a:rPr lang="en-IN" sz="1300" dirty="0"/>
              <a:t>  </a:t>
            </a:r>
            <a:r>
              <a:rPr lang="en-IN" sz="1300" dirty="0" err="1"/>
              <a:t>pinMode</a:t>
            </a:r>
            <a:r>
              <a:rPr lang="en-IN" sz="1300" dirty="0"/>
              <a:t>(</a:t>
            </a:r>
            <a:r>
              <a:rPr lang="en-IN" sz="1300" dirty="0" err="1"/>
              <a:t>trigPin</a:t>
            </a:r>
            <a:r>
              <a:rPr lang="en-IN" sz="1300" dirty="0"/>
              <a:t>, OUTPUT); // Sets the </a:t>
            </a:r>
            <a:r>
              <a:rPr lang="en-IN" sz="1300" dirty="0" err="1"/>
              <a:t>trigPin</a:t>
            </a:r>
            <a:r>
              <a:rPr lang="en-IN" sz="1300" dirty="0"/>
              <a:t> as an Output</a:t>
            </a:r>
          </a:p>
          <a:p>
            <a:r>
              <a:rPr lang="en-IN" sz="1300" dirty="0"/>
              <a:t>  </a:t>
            </a:r>
            <a:r>
              <a:rPr lang="en-IN" sz="1300" dirty="0" err="1"/>
              <a:t>pinMode</a:t>
            </a:r>
            <a:r>
              <a:rPr lang="en-IN" sz="1300" dirty="0"/>
              <a:t>(</a:t>
            </a:r>
            <a:r>
              <a:rPr lang="en-IN" sz="1300" dirty="0" err="1"/>
              <a:t>echoPin</a:t>
            </a:r>
            <a:r>
              <a:rPr lang="en-IN" sz="1300" dirty="0"/>
              <a:t>, INPUT); // Sets the </a:t>
            </a:r>
            <a:r>
              <a:rPr lang="en-IN" sz="1300" dirty="0" err="1"/>
              <a:t>echoPin</a:t>
            </a:r>
            <a:r>
              <a:rPr lang="en-IN" sz="1300" dirty="0"/>
              <a:t> as an Input</a:t>
            </a:r>
          </a:p>
          <a:p>
            <a:r>
              <a:rPr lang="en-IN" sz="1300" dirty="0"/>
              <a:t>  </a:t>
            </a:r>
          </a:p>
          <a:p>
            <a:r>
              <a:rPr lang="en-IN" sz="1300" dirty="0"/>
              <a:t>  </a:t>
            </a:r>
            <a:r>
              <a:rPr lang="en-IN" sz="1300" dirty="0" err="1"/>
              <a:t>pinMode</a:t>
            </a:r>
            <a:r>
              <a:rPr lang="en-IN" sz="1300" dirty="0"/>
              <a:t>(</a:t>
            </a:r>
            <a:r>
              <a:rPr lang="en-IN" sz="1300" dirty="0" err="1"/>
              <a:t>Motor_Pin</a:t>
            </a:r>
            <a:r>
              <a:rPr lang="en-IN" sz="1300" dirty="0"/>
              <a:t>, OUTPUT); // Sets the Motor Pin as an Output</a:t>
            </a:r>
          </a:p>
          <a:p>
            <a:r>
              <a:rPr lang="en-IN" sz="1300" dirty="0"/>
              <a:t>  </a:t>
            </a:r>
          </a:p>
          <a:p>
            <a:r>
              <a:rPr lang="en-IN" sz="1300" dirty="0"/>
              <a:t>  // set up the LCD's number of columns and rows: </a:t>
            </a:r>
          </a:p>
          <a:p>
            <a:r>
              <a:rPr lang="en-IN" sz="1300" dirty="0"/>
              <a:t>  </a:t>
            </a:r>
            <a:r>
              <a:rPr lang="en-IN" sz="1300" dirty="0" err="1"/>
              <a:t>lcd.begin</a:t>
            </a:r>
            <a:r>
              <a:rPr lang="en-IN" sz="1300" dirty="0"/>
              <a:t>(16, 2); //LCD order </a:t>
            </a:r>
          </a:p>
          <a:p>
            <a:r>
              <a:rPr lang="en-IN" sz="1300" dirty="0"/>
              <a:t>}</a:t>
            </a:r>
          </a:p>
          <a:p>
            <a:r>
              <a:rPr lang="en-IN" sz="1300" dirty="0"/>
              <a:t>void loop() </a:t>
            </a:r>
          </a:p>
          <a:p>
            <a:r>
              <a:rPr lang="en-IN" sz="1300" dirty="0"/>
              <a:t>{</a:t>
            </a:r>
          </a:p>
          <a:p>
            <a:r>
              <a:rPr lang="en-IN" sz="1300" dirty="0"/>
              <a:t>  // Clears the </a:t>
            </a:r>
            <a:r>
              <a:rPr lang="en-IN" sz="1300" dirty="0" err="1"/>
              <a:t>trigPin</a:t>
            </a:r>
            <a:endParaRPr lang="en-IN" sz="1300" dirty="0"/>
          </a:p>
          <a:p>
            <a:r>
              <a:rPr lang="en-IN" sz="1300" dirty="0"/>
              <a:t>  </a:t>
            </a:r>
            <a:r>
              <a:rPr lang="en-IN" sz="1300" dirty="0" err="1"/>
              <a:t>digitalWrite</a:t>
            </a:r>
            <a:r>
              <a:rPr lang="en-IN" sz="1300" dirty="0"/>
              <a:t>(</a:t>
            </a:r>
            <a:r>
              <a:rPr lang="en-IN" sz="1300" dirty="0" err="1"/>
              <a:t>trigPin</a:t>
            </a:r>
            <a:r>
              <a:rPr lang="en-IN" sz="1300" dirty="0"/>
              <a:t>, LOW);</a:t>
            </a:r>
          </a:p>
          <a:p>
            <a:r>
              <a:rPr lang="en-IN" sz="1300" dirty="0"/>
              <a:t>  </a:t>
            </a:r>
            <a:r>
              <a:rPr lang="en-IN" sz="1300" dirty="0" err="1"/>
              <a:t>delayMicroseconds</a:t>
            </a:r>
            <a:r>
              <a:rPr lang="en-IN" sz="1300" dirty="0"/>
              <a:t>(2);</a:t>
            </a:r>
          </a:p>
          <a:p>
            <a:endParaRPr lang="en-IN" sz="1300" dirty="0"/>
          </a:p>
          <a:p>
            <a:r>
              <a:rPr lang="en-IN" sz="1300" dirty="0"/>
              <a:t>  // Sets the </a:t>
            </a:r>
            <a:r>
              <a:rPr lang="en-IN" sz="1300" dirty="0" err="1"/>
              <a:t>trigPin</a:t>
            </a:r>
            <a:r>
              <a:rPr lang="en-IN" sz="1300" dirty="0"/>
              <a:t> on HIGH state for 10 micro seconds</a:t>
            </a:r>
          </a:p>
          <a:p>
            <a:r>
              <a:rPr lang="en-IN" sz="1300" dirty="0"/>
              <a:t>  </a:t>
            </a:r>
            <a:r>
              <a:rPr lang="en-IN" sz="1300" dirty="0" err="1"/>
              <a:t>digitalWrite</a:t>
            </a:r>
            <a:r>
              <a:rPr lang="en-IN" sz="1300" dirty="0"/>
              <a:t>(</a:t>
            </a:r>
            <a:r>
              <a:rPr lang="en-IN" sz="1300" dirty="0" err="1"/>
              <a:t>trigPin</a:t>
            </a:r>
            <a:r>
              <a:rPr lang="en-IN" sz="1300" dirty="0"/>
              <a:t>, HIGH);</a:t>
            </a:r>
          </a:p>
          <a:p>
            <a:r>
              <a:rPr lang="en-IN" sz="1300" dirty="0"/>
              <a:t>  </a:t>
            </a:r>
          </a:p>
          <a:p>
            <a:r>
              <a:rPr lang="en-IN" dirty="0"/>
              <a:t>  </a:t>
            </a:r>
          </a:p>
          <a:p>
            <a:r>
              <a:rPr lang="en-IN" dirty="0"/>
              <a:t> </a:t>
            </a:r>
          </a:p>
        </p:txBody>
      </p:sp>
      <p:sp>
        <p:nvSpPr>
          <p:cNvPr id="6" name="TextBox 5">
            <a:extLst>
              <a:ext uri="{FF2B5EF4-FFF2-40B4-BE49-F238E27FC236}">
                <a16:creationId xmlns:a16="http://schemas.microsoft.com/office/drawing/2014/main" id="{F006A881-A7AD-413B-502E-3C22E1685A28}"/>
              </a:ext>
            </a:extLst>
          </p:cNvPr>
          <p:cNvSpPr txBox="1"/>
          <p:nvPr/>
        </p:nvSpPr>
        <p:spPr>
          <a:xfrm>
            <a:off x="6817489" y="775469"/>
            <a:ext cx="7639256" cy="7294305"/>
          </a:xfrm>
          <a:prstGeom prst="rect">
            <a:avLst/>
          </a:prstGeom>
          <a:noFill/>
        </p:spPr>
        <p:txBody>
          <a:bodyPr wrap="square" rtlCol="0">
            <a:spAutoFit/>
          </a:bodyPr>
          <a:lstStyle/>
          <a:p>
            <a:r>
              <a:rPr lang="en-IN" sz="1300" dirty="0"/>
              <a:t>  </a:t>
            </a:r>
            <a:r>
              <a:rPr lang="en-IN" sz="1300" dirty="0" err="1"/>
              <a:t>delayMicroseconds</a:t>
            </a:r>
            <a:r>
              <a:rPr lang="en-IN" sz="1300" dirty="0"/>
              <a:t>(10);</a:t>
            </a:r>
          </a:p>
          <a:p>
            <a:r>
              <a:rPr lang="en-IN" sz="1300" dirty="0"/>
              <a:t>  </a:t>
            </a:r>
            <a:r>
              <a:rPr lang="en-IN" sz="1300" dirty="0" err="1"/>
              <a:t>digitalWrite</a:t>
            </a:r>
            <a:r>
              <a:rPr lang="en-IN" sz="1300" dirty="0"/>
              <a:t>(</a:t>
            </a:r>
            <a:r>
              <a:rPr lang="en-IN" sz="1300" dirty="0" err="1"/>
              <a:t>trigPin</a:t>
            </a:r>
            <a:r>
              <a:rPr lang="en-IN" sz="1300" dirty="0"/>
              <a:t>, LOW);</a:t>
            </a:r>
          </a:p>
          <a:p>
            <a:r>
              <a:rPr lang="en-IN" sz="1300" dirty="0"/>
              <a:t>  // Reads the </a:t>
            </a:r>
            <a:r>
              <a:rPr lang="en-IN" sz="1300" dirty="0" err="1"/>
              <a:t>echoPin</a:t>
            </a:r>
            <a:r>
              <a:rPr lang="en-IN" sz="1300" dirty="0"/>
              <a:t>, returns the sound wave travel time in microseconds</a:t>
            </a:r>
          </a:p>
          <a:p>
            <a:r>
              <a:rPr lang="en-IN" sz="1300" dirty="0"/>
              <a:t>  duration = </a:t>
            </a:r>
            <a:r>
              <a:rPr lang="en-IN" sz="1300" dirty="0" err="1"/>
              <a:t>pulseIn</a:t>
            </a:r>
            <a:r>
              <a:rPr lang="en-IN" sz="1300" dirty="0"/>
              <a:t>(</a:t>
            </a:r>
            <a:r>
              <a:rPr lang="en-IN" sz="1300" dirty="0" err="1"/>
              <a:t>echoPin</a:t>
            </a:r>
            <a:r>
              <a:rPr lang="en-IN" sz="1300" dirty="0"/>
              <a:t>, HIGH);</a:t>
            </a:r>
          </a:p>
          <a:p>
            <a:endParaRPr lang="en-IN" sz="1300" dirty="0"/>
          </a:p>
          <a:p>
            <a:r>
              <a:rPr lang="en-IN" sz="1300" dirty="0"/>
              <a:t>  // Calculating the distance in cm</a:t>
            </a:r>
          </a:p>
          <a:p>
            <a:r>
              <a:rPr lang="en-IN" sz="1300" dirty="0"/>
              <a:t>  distance = duration*0.034/2;</a:t>
            </a:r>
          </a:p>
          <a:p>
            <a:r>
              <a:rPr lang="en-IN" sz="1300" dirty="0"/>
              <a:t>  int Level = map(distance, 0,1106, 0,100);</a:t>
            </a:r>
          </a:p>
          <a:p>
            <a:r>
              <a:rPr lang="en-IN" sz="1300" dirty="0"/>
              <a:t>  // Prints the distance on the LCD</a:t>
            </a:r>
          </a:p>
          <a:p>
            <a:r>
              <a:rPr lang="en-IN" sz="1300" dirty="0"/>
              <a:t>  </a:t>
            </a:r>
            <a:r>
              <a:rPr lang="en-IN" sz="1300" dirty="0" err="1"/>
              <a:t>lcd.setCursor</a:t>
            </a:r>
            <a:r>
              <a:rPr lang="en-IN" sz="1300" dirty="0"/>
              <a:t>(0,0); </a:t>
            </a:r>
          </a:p>
          <a:p>
            <a:r>
              <a:rPr lang="en-IN" sz="1300" dirty="0"/>
              <a:t>  </a:t>
            </a:r>
            <a:r>
              <a:rPr lang="en-IN" sz="1300" dirty="0" err="1"/>
              <a:t>lcd.print</a:t>
            </a:r>
            <a:r>
              <a:rPr lang="en-IN" sz="1300" dirty="0"/>
              <a:t>("Water: "); </a:t>
            </a:r>
          </a:p>
          <a:p>
            <a:r>
              <a:rPr lang="en-IN" sz="1300" dirty="0"/>
              <a:t>  </a:t>
            </a:r>
            <a:r>
              <a:rPr lang="en-IN" sz="1300" dirty="0" err="1"/>
              <a:t>lcd.print</a:t>
            </a:r>
            <a:r>
              <a:rPr lang="en-IN" sz="1300" dirty="0"/>
              <a:t>(Level);</a:t>
            </a:r>
          </a:p>
          <a:p>
            <a:r>
              <a:rPr lang="en-IN" sz="1300" dirty="0"/>
              <a:t>  </a:t>
            </a:r>
            <a:r>
              <a:rPr lang="en-IN" sz="1300" dirty="0" err="1"/>
              <a:t>lcd.print</a:t>
            </a:r>
            <a:r>
              <a:rPr lang="en-IN" sz="1300" dirty="0"/>
              <a:t>("%     ");</a:t>
            </a:r>
          </a:p>
          <a:p>
            <a:endParaRPr lang="en-IN" sz="1300" dirty="0"/>
          </a:p>
          <a:p>
            <a:r>
              <a:rPr lang="en-IN" sz="1300" dirty="0"/>
              <a:t>  if(Level &lt; 30)  //if Water Level is Less than 30%</a:t>
            </a:r>
          </a:p>
          <a:p>
            <a:r>
              <a:rPr lang="en-IN" sz="1300" dirty="0"/>
              <a:t>  {</a:t>
            </a:r>
          </a:p>
          <a:p>
            <a:r>
              <a:rPr lang="en-IN" sz="1300" dirty="0"/>
              <a:t>    Motor = true;  //Make The Bool True</a:t>
            </a:r>
          </a:p>
          <a:p>
            <a:r>
              <a:rPr lang="en-IN" sz="1300" dirty="0"/>
              <a:t>  }</a:t>
            </a:r>
          </a:p>
          <a:p>
            <a:r>
              <a:rPr lang="en-IN" sz="1300" dirty="0"/>
              <a:t>  if(Level &gt;= 100)  //if Water Level is Greater than or Equal to 100%</a:t>
            </a:r>
          </a:p>
          <a:p>
            <a:r>
              <a:rPr lang="en-IN" sz="1300" dirty="0"/>
              <a:t>  {</a:t>
            </a:r>
          </a:p>
          <a:p>
            <a:r>
              <a:rPr lang="en-IN" sz="1300" dirty="0"/>
              <a:t>    Motor = false;  //Make The Bool False</a:t>
            </a:r>
          </a:p>
          <a:p>
            <a:r>
              <a:rPr lang="en-IN" sz="1300" dirty="0"/>
              <a:t>  }</a:t>
            </a:r>
          </a:p>
          <a:p>
            <a:r>
              <a:rPr lang="en-IN" sz="1300" dirty="0"/>
              <a:t> </a:t>
            </a:r>
          </a:p>
          <a:p>
            <a:r>
              <a:rPr lang="en-IN" sz="1300" dirty="0"/>
              <a:t>  if(Motor) //if Bool is True</a:t>
            </a:r>
          </a:p>
          <a:p>
            <a:r>
              <a:rPr lang="en-IN" sz="1300" dirty="0"/>
              <a:t>  {</a:t>
            </a:r>
          </a:p>
          <a:p>
            <a:r>
              <a:rPr lang="en-IN" sz="1300" dirty="0"/>
              <a:t>    </a:t>
            </a:r>
            <a:r>
              <a:rPr lang="en-IN" sz="1300" dirty="0" err="1"/>
              <a:t>digitalWrite</a:t>
            </a:r>
            <a:r>
              <a:rPr lang="en-IN" sz="1300" dirty="0"/>
              <a:t>(</a:t>
            </a:r>
            <a:r>
              <a:rPr lang="en-IN" sz="1300" dirty="0" err="1"/>
              <a:t>Motor_Pin</a:t>
            </a:r>
            <a:r>
              <a:rPr lang="en-IN" sz="1300" dirty="0"/>
              <a:t>, HIGH);</a:t>
            </a:r>
          </a:p>
          <a:p>
            <a:r>
              <a:rPr lang="en-IN" sz="1300" dirty="0"/>
              <a:t>    </a:t>
            </a:r>
            <a:r>
              <a:rPr lang="en-IN" sz="1300" dirty="0" err="1"/>
              <a:t>lcd.setCursor</a:t>
            </a:r>
            <a:r>
              <a:rPr lang="en-IN" sz="1300" dirty="0"/>
              <a:t>(0,1); </a:t>
            </a:r>
          </a:p>
          <a:p>
            <a:r>
              <a:rPr lang="en-IN" sz="1300" dirty="0"/>
              <a:t>    </a:t>
            </a:r>
            <a:r>
              <a:rPr lang="en-IN" sz="1300" dirty="0" err="1"/>
              <a:t>lcd.print</a:t>
            </a:r>
            <a:r>
              <a:rPr lang="en-IN" sz="1300" dirty="0"/>
              <a:t>("Pump: ON      ");</a:t>
            </a:r>
          </a:p>
          <a:p>
            <a:r>
              <a:rPr lang="en-IN" sz="1300" dirty="0"/>
              <a:t>  }</a:t>
            </a:r>
          </a:p>
          <a:p>
            <a:r>
              <a:rPr lang="en-IN" sz="1300" dirty="0"/>
              <a:t>  else //if Bool is False</a:t>
            </a:r>
          </a:p>
          <a:p>
            <a:r>
              <a:rPr lang="en-IN" sz="1300" dirty="0"/>
              <a:t>  {</a:t>
            </a:r>
          </a:p>
          <a:p>
            <a:r>
              <a:rPr lang="en-IN" sz="1300" dirty="0"/>
              <a:t>    </a:t>
            </a:r>
            <a:r>
              <a:rPr lang="en-IN" sz="1300" dirty="0" err="1"/>
              <a:t>digitalWrite</a:t>
            </a:r>
            <a:r>
              <a:rPr lang="en-IN" sz="1300" dirty="0"/>
              <a:t>(</a:t>
            </a:r>
            <a:r>
              <a:rPr lang="en-IN" sz="1300" dirty="0" err="1"/>
              <a:t>Motor_Pin</a:t>
            </a:r>
            <a:r>
              <a:rPr lang="en-IN" sz="1300" dirty="0"/>
              <a:t>, LOW);</a:t>
            </a:r>
          </a:p>
          <a:p>
            <a:r>
              <a:rPr lang="en-IN" sz="1300" dirty="0"/>
              <a:t>    </a:t>
            </a:r>
            <a:r>
              <a:rPr lang="en-IN" sz="1300" dirty="0" err="1"/>
              <a:t>lcd.setCursor</a:t>
            </a:r>
            <a:r>
              <a:rPr lang="en-IN" sz="1300" dirty="0"/>
              <a:t>(0,1); </a:t>
            </a:r>
          </a:p>
          <a:p>
            <a:r>
              <a:rPr lang="en-IN" sz="1300" dirty="0"/>
              <a:t>    </a:t>
            </a:r>
            <a:r>
              <a:rPr lang="en-IN" sz="1300" dirty="0" err="1"/>
              <a:t>lcd.print</a:t>
            </a:r>
            <a:r>
              <a:rPr lang="en-IN" sz="1300" dirty="0"/>
              <a:t>("Pump: OFF       ");</a:t>
            </a:r>
          </a:p>
          <a:p>
            <a:r>
              <a:rPr lang="en-IN" sz="1300" dirty="0"/>
              <a:t>  } </a:t>
            </a:r>
          </a:p>
          <a:p>
            <a:r>
              <a:rPr lang="en-IN" sz="1300" dirty="0"/>
              <a:t>}</a:t>
            </a:r>
          </a:p>
        </p:txBody>
      </p:sp>
    </p:spTree>
    <p:extLst>
      <p:ext uri="{BB962C8B-B14F-4D97-AF65-F5344CB8AC3E}">
        <p14:creationId xmlns:p14="http://schemas.microsoft.com/office/powerpoint/2010/main" val="125637418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226912" y="217295"/>
            <a:ext cx="5861539" cy="8024971"/>
          </a:xfrm>
          <a:prstGeom prst="rect">
            <a:avLst/>
          </a:prstGeom>
          <a:noFill/>
          <a:ln/>
        </p:spPr>
        <p:txBody>
          <a:bodyPr wrap="square" lIns="0" tIns="0" rIns="0" bIns="0" rtlCol="0" anchor="t"/>
          <a:lstStyle/>
          <a:p>
            <a:pPr marL="0" indent="0" algn="l">
              <a:lnSpc>
                <a:spcPts val="5550"/>
              </a:lnSpc>
              <a:buNone/>
            </a:pPr>
            <a:r>
              <a:rPr lang="en-US" sz="4000" b="1" dirty="0">
                <a:solidFill>
                  <a:srgbClr val="282824"/>
                </a:solidFill>
                <a:latin typeface="Lato Bold" pitchFamily="34" charset="0"/>
                <a:ea typeface="Lato Bold" pitchFamily="34" charset="-122"/>
                <a:cs typeface="Lato Bold" pitchFamily="34" charset="-120"/>
              </a:rPr>
              <a:t>System Design: Working</a:t>
            </a:r>
          </a:p>
          <a:p>
            <a:pPr marL="0" indent="0" algn="l">
              <a:lnSpc>
                <a:spcPts val="5550"/>
              </a:lnSpc>
              <a:buNone/>
            </a:pPr>
            <a:r>
              <a:rPr lang="en-US" sz="4000" b="1" dirty="0">
                <a:solidFill>
                  <a:srgbClr val="282824"/>
                </a:solidFill>
                <a:latin typeface="Lato Bold" pitchFamily="34" charset="0"/>
                <a:ea typeface="Lato Bold" pitchFamily="34" charset="-122"/>
                <a:cs typeface="Lato Bold" pitchFamily="34" charset="-120"/>
              </a:rPr>
              <a:t>&amp; Simulation</a:t>
            </a:r>
          </a:p>
          <a:p>
            <a:pPr marL="285750" indent="-285750">
              <a:buFont typeface="Wingdings" panose="05000000000000000000" pitchFamily="2" charset="2"/>
              <a:buChar char="ü"/>
            </a:pPr>
            <a:endParaRPr lang="en-IN" sz="1800" dirty="0">
              <a:effectLst/>
              <a:latin typeface="Loto"/>
              <a:ea typeface="Aptos" panose="020B0004020202020204" pitchFamily="34" charset="0"/>
              <a:cs typeface="Times New Roman" panose="02020603050405020304" pitchFamily="18" charset="0"/>
            </a:endParaRPr>
          </a:p>
          <a:p>
            <a:pPr marL="285750" indent="-285750">
              <a:lnSpc>
                <a:spcPct val="150000"/>
              </a:lnSpc>
              <a:buFont typeface="Wingdings" panose="05000000000000000000" pitchFamily="2" charset="2"/>
              <a:buChar char="ü"/>
            </a:pPr>
            <a:r>
              <a:rPr lang="en-US" sz="1900" dirty="0">
                <a:solidFill>
                  <a:srgbClr val="4A4A45"/>
                </a:solidFill>
                <a:latin typeface="Lato" pitchFamily="34" charset="0"/>
                <a:ea typeface="Lato" pitchFamily="34" charset="-122"/>
                <a:cs typeface="Lato" pitchFamily="34" charset="-120"/>
              </a:rPr>
              <a:t> The Ultrasonic sensor is fixed at the top of the tank to measure the water surface distance</a:t>
            </a:r>
          </a:p>
          <a:p>
            <a:pPr marL="285750" indent="-285750">
              <a:lnSpc>
                <a:spcPct val="150000"/>
              </a:lnSpc>
              <a:buFont typeface="Wingdings" panose="05000000000000000000" pitchFamily="2" charset="2"/>
              <a:buChar char="ü"/>
            </a:pPr>
            <a:r>
              <a:rPr lang="en-US" sz="1900" dirty="0">
                <a:solidFill>
                  <a:srgbClr val="4A4A45"/>
                </a:solidFill>
                <a:latin typeface="Lato" pitchFamily="34" charset="0"/>
                <a:ea typeface="Lato" pitchFamily="34" charset="-122"/>
                <a:cs typeface="Lato" pitchFamily="34" charset="-120"/>
              </a:rPr>
              <a:t>The Arduino processes this data and decides whether to turn the pump ON or OFF</a:t>
            </a:r>
          </a:p>
          <a:p>
            <a:pPr marL="285750" indent="-285750">
              <a:lnSpc>
                <a:spcPct val="150000"/>
              </a:lnSpc>
              <a:buFont typeface="Wingdings" panose="05000000000000000000" pitchFamily="2" charset="2"/>
              <a:buChar char="ü"/>
            </a:pPr>
            <a:r>
              <a:rPr lang="en-US" sz="1900" dirty="0">
                <a:solidFill>
                  <a:srgbClr val="4A4A45"/>
                </a:solidFill>
                <a:latin typeface="Lato" pitchFamily="34" charset="0"/>
                <a:ea typeface="Lato" pitchFamily="34" charset="-122"/>
                <a:cs typeface="Lato" pitchFamily="34" charset="-120"/>
              </a:rPr>
              <a:t>When the water level is below the 30%, the relay module activates the pump</a:t>
            </a:r>
          </a:p>
          <a:p>
            <a:pPr marL="285750" indent="-285750">
              <a:lnSpc>
                <a:spcPct val="150000"/>
              </a:lnSpc>
              <a:buFont typeface="Wingdings" panose="05000000000000000000" pitchFamily="2" charset="2"/>
              <a:buChar char="ü"/>
            </a:pPr>
            <a:r>
              <a:rPr lang="en-US" sz="1900" dirty="0">
                <a:solidFill>
                  <a:srgbClr val="4A4A45"/>
                </a:solidFill>
                <a:latin typeface="Lato" pitchFamily="34" charset="0"/>
                <a:ea typeface="Lato" pitchFamily="34" charset="-122"/>
                <a:cs typeface="Lato" pitchFamily="34" charset="-120"/>
              </a:rPr>
              <a:t>When the water level reaches the 100%, the pump is turned OFF pump </a:t>
            </a:r>
          </a:p>
          <a:p>
            <a:pPr marL="285750" indent="-285750">
              <a:lnSpc>
                <a:spcPct val="150000"/>
              </a:lnSpc>
              <a:buFont typeface="Wingdings" panose="05000000000000000000" pitchFamily="2" charset="2"/>
              <a:buChar char="ü"/>
            </a:pPr>
            <a:r>
              <a:rPr lang="en-US" sz="1900" dirty="0">
                <a:solidFill>
                  <a:srgbClr val="4A4A45"/>
                </a:solidFill>
                <a:latin typeface="Lato" pitchFamily="34" charset="0"/>
                <a:ea typeface="Lato" pitchFamily="34" charset="-122"/>
                <a:cs typeface="Lato" pitchFamily="34" charset="-120"/>
              </a:rPr>
              <a:t> An optional LCD can display the current water level</a:t>
            </a:r>
            <a:endParaRPr lang="en-US" sz="1600" dirty="0">
              <a:solidFill>
                <a:srgbClr val="282824"/>
              </a:solidFill>
              <a:latin typeface="Lato" panose="020F0502020204030203" pitchFamily="34" charset="0"/>
              <a:ea typeface="Lato" panose="020F0502020204030203" pitchFamily="34" charset="0"/>
              <a:cs typeface="Lato" panose="020F0502020204030203" pitchFamily="34" charset="0"/>
            </a:endParaRPr>
          </a:p>
          <a:p>
            <a:pPr marL="0" indent="0" algn="l">
              <a:lnSpc>
                <a:spcPts val="5550"/>
              </a:lnSpc>
              <a:buNone/>
            </a:pPr>
            <a:endParaRPr lang="en-US" sz="1600" b="1" dirty="0">
              <a:solidFill>
                <a:srgbClr val="282824"/>
              </a:solidFill>
              <a:latin typeface="Lato Bold" pitchFamily="34" charset="0"/>
              <a:ea typeface="Lato Bold" pitchFamily="34" charset="-122"/>
              <a:cs typeface="Lato Bold" pitchFamily="34" charset="-120"/>
            </a:endParaRPr>
          </a:p>
        </p:txBody>
      </p:sp>
      <p:sp>
        <p:nvSpPr>
          <p:cNvPr id="17" name="Rectangle 16">
            <a:extLst>
              <a:ext uri="{FF2B5EF4-FFF2-40B4-BE49-F238E27FC236}">
                <a16:creationId xmlns:a16="http://schemas.microsoft.com/office/drawing/2014/main" id="{CF4CFD6A-5F63-F4DF-8329-52390A374C7C}"/>
              </a:ext>
            </a:extLst>
          </p:cNvPr>
          <p:cNvSpPr/>
          <p:nvPr/>
        </p:nvSpPr>
        <p:spPr>
          <a:xfrm>
            <a:off x="6088451" y="0"/>
            <a:ext cx="8541949" cy="82296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pic>
        <p:nvPicPr>
          <p:cNvPr id="18" name="20250402-1131-07.5830159">
            <a:hlinkClick r:id="" action="ppaction://media"/>
            <a:extLst>
              <a:ext uri="{FF2B5EF4-FFF2-40B4-BE49-F238E27FC236}">
                <a16:creationId xmlns:a16="http://schemas.microsoft.com/office/drawing/2014/main" id="{8CCAD1BA-7920-53A6-2970-05A2344FECE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28104" y="1792356"/>
            <a:ext cx="8262643" cy="4644887"/>
          </a:xfrm>
          <a:prstGeom prst="rect">
            <a:avLst/>
          </a:prstGeom>
          <a:ln>
            <a:noFill/>
          </a:ln>
          <a:effectLst>
            <a:outerShdw blurRad="190500" algn="tl" rotWithShape="0">
              <a:srgbClr val="000000">
                <a:alpha val="70000"/>
              </a:srgbClr>
            </a:outerShdw>
          </a:effec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223"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4001452" y="585132"/>
            <a:ext cx="7023973" cy="708779"/>
          </a:xfrm>
          <a:prstGeom prst="rect">
            <a:avLst/>
          </a:prstGeom>
          <a:noFill/>
          <a:ln/>
        </p:spPr>
        <p:txBody>
          <a:bodyPr wrap="non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Applications Across Sectors</a:t>
            </a:r>
            <a:endParaRPr lang="en-US" sz="4450" dirty="0"/>
          </a:p>
        </p:txBody>
      </p:sp>
      <p:sp>
        <p:nvSpPr>
          <p:cNvPr id="4" name="Shape 1"/>
          <p:cNvSpPr/>
          <p:nvPr/>
        </p:nvSpPr>
        <p:spPr>
          <a:xfrm>
            <a:off x="2501980" y="1780103"/>
            <a:ext cx="4579263" cy="1665566"/>
          </a:xfrm>
          <a:prstGeom prst="roundRect">
            <a:avLst>
              <a:gd name="adj" fmla="val 2603"/>
            </a:avLst>
          </a:prstGeom>
          <a:solidFill>
            <a:srgbClr val="E5DFD2"/>
          </a:solidFill>
          <a:ln/>
        </p:spPr>
      </p:sp>
      <p:sp>
        <p:nvSpPr>
          <p:cNvPr id="5" name="Text 2"/>
          <p:cNvSpPr/>
          <p:nvPr/>
        </p:nvSpPr>
        <p:spPr>
          <a:xfrm>
            <a:off x="2697004" y="1892200"/>
            <a:ext cx="2835235" cy="354330"/>
          </a:xfrm>
          <a:prstGeom prst="rect">
            <a:avLst/>
          </a:prstGeom>
          <a:noFill/>
          <a:ln/>
        </p:spPr>
        <p:txBody>
          <a:bodyPr wrap="none" lIns="0" tIns="0" rIns="0" bIns="0" rtlCol="0" anchor="t"/>
          <a:lstStyle/>
          <a:p>
            <a:pPr marL="0" indent="0" algn="l">
              <a:lnSpc>
                <a:spcPts val="2750"/>
              </a:lnSpc>
              <a:buNone/>
            </a:pPr>
            <a:r>
              <a:rPr lang="en-US" sz="2000" b="1" dirty="0">
                <a:solidFill>
                  <a:srgbClr val="4A4A45"/>
                </a:solidFill>
                <a:latin typeface="Lato Bold" pitchFamily="34" charset="0"/>
                <a:ea typeface="Lato Bold" pitchFamily="34" charset="-122"/>
                <a:cs typeface="Lato Bold" pitchFamily="34" charset="-120"/>
              </a:rPr>
              <a:t>Residential</a:t>
            </a:r>
            <a:endParaRPr lang="en-US" sz="2000" dirty="0"/>
          </a:p>
        </p:txBody>
      </p:sp>
      <p:sp>
        <p:nvSpPr>
          <p:cNvPr id="6" name="Text 3"/>
          <p:cNvSpPr/>
          <p:nvPr/>
        </p:nvSpPr>
        <p:spPr>
          <a:xfrm>
            <a:off x="2697004" y="2392673"/>
            <a:ext cx="4125635" cy="869430"/>
          </a:xfrm>
          <a:prstGeom prst="rect">
            <a:avLst/>
          </a:prstGeom>
          <a:noFill/>
          <a:ln/>
        </p:spPr>
        <p:txBody>
          <a:bodyPr wrap="none" lIns="0" tIns="0" rIns="0" bIns="0" rtlCol="0" anchor="t"/>
          <a:lstStyle/>
          <a:p>
            <a:pPr marL="285750" indent="-285750" algn="l">
              <a:lnSpc>
                <a:spcPts val="2850"/>
              </a:lnSpc>
              <a:buFont typeface="Arial" panose="020B0604020202020204" pitchFamily="34" charset="0"/>
              <a:buChar char="•"/>
            </a:pPr>
            <a:r>
              <a:rPr lang="en-US" sz="1900" dirty="0">
                <a:solidFill>
                  <a:srgbClr val="4A4A45"/>
                </a:solidFill>
                <a:latin typeface="Lato" pitchFamily="34" charset="0"/>
                <a:ea typeface="Lato" pitchFamily="34" charset="-122"/>
                <a:cs typeface="Lato" pitchFamily="34" charset="-120"/>
              </a:rPr>
              <a:t>Automated home water tanks</a:t>
            </a:r>
          </a:p>
          <a:p>
            <a:pPr marL="285750" indent="-285750" algn="l">
              <a:lnSpc>
                <a:spcPts val="2850"/>
              </a:lnSpc>
              <a:buFont typeface="Arial" panose="020B0604020202020204" pitchFamily="34" charset="0"/>
              <a:buChar char="•"/>
            </a:pPr>
            <a:r>
              <a:rPr lang="en-US" sz="1900" dirty="0">
                <a:solidFill>
                  <a:srgbClr val="4A4A45"/>
                </a:solidFill>
                <a:latin typeface="Lato" pitchFamily="34" charset="0"/>
                <a:ea typeface="Lato" pitchFamily="34" charset="-122"/>
                <a:cs typeface="Lato" pitchFamily="34" charset="-120"/>
              </a:rPr>
              <a:t>Municipal water systems</a:t>
            </a:r>
          </a:p>
          <a:p>
            <a:pPr marL="285750" indent="-285750" algn="l">
              <a:lnSpc>
                <a:spcPts val="2850"/>
              </a:lnSpc>
              <a:buFont typeface="Arial" panose="020B0604020202020204" pitchFamily="34" charset="0"/>
              <a:buChar char="•"/>
            </a:pPr>
            <a:endParaRPr lang="en-US" sz="1900" dirty="0"/>
          </a:p>
        </p:txBody>
      </p:sp>
      <p:sp>
        <p:nvSpPr>
          <p:cNvPr id="7" name="Shape 4"/>
          <p:cNvSpPr/>
          <p:nvPr/>
        </p:nvSpPr>
        <p:spPr>
          <a:xfrm>
            <a:off x="7740254" y="1763545"/>
            <a:ext cx="4579263" cy="1698131"/>
          </a:xfrm>
          <a:prstGeom prst="roundRect">
            <a:avLst>
              <a:gd name="adj" fmla="val 2603"/>
            </a:avLst>
          </a:prstGeom>
          <a:solidFill>
            <a:srgbClr val="E5DFD2"/>
          </a:solidFill>
          <a:ln/>
        </p:spPr>
      </p:sp>
      <p:sp>
        <p:nvSpPr>
          <p:cNvPr id="8" name="Text 5"/>
          <p:cNvSpPr/>
          <p:nvPr/>
        </p:nvSpPr>
        <p:spPr>
          <a:xfrm>
            <a:off x="7878219" y="1892200"/>
            <a:ext cx="2835235" cy="354330"/>
          </a:xfrm>
          <a:prstGeom prst="rect">
            <a:avLst/>
          </a:prstGeom>
          <a:noFill/>
          <a:ln/>
        </p:spPr>
        <p:txBody>
          <a:bodyPr wrap="none" lIns="0" tIns="0" rIns="0" bIns="0" rtlCol="0" anchor="t"/>
          <a:lstStyle/>
          <a:p>
            <a:pPr marL="0" indent="0" algn="l">
              <a:lnSpc>
                <a:spcPts val="2750"/>
              </a:lnSpc>
              <a:buNone/>
            </a:pPr>
            <a:r>
              <a:rPr lang="en-US" sz="2000" b="1" dirty="0">
                <a:solidFill>
                  <a:srgbClr val="4A4A45"/>
                </a:solidFill>
                <a:latin typeface="Lato Bold" pitchFamily="34" charset="0"/>
                <a:ea typeface="Lato Bold" pitchFamily="34" charset="-122"/>
                <a:cs typeface="Lato Bold" pitchFamily="34" charset="-120"/>
              </a:rPr>
              <a:t>Commercial</a:t>
            </a:r>
          </a:p>
          <a:p>
            <a:pPr marL="0" indent="0" algn="l">
              <a:lnSpc>
                <a:spcPts val="2750"/>
              </a:lnSpc>
              <a:buNone/>
            </a:pPr>
            <a:endParaRPr lang="en-US" sz="2000" dirty="0"/>
          </a:p>
        </p:txBody>
      </p:sp>
      <p:sp>
        <p:nvSpPr>
          <p:cNvPr id="9" name="Text 6"/>
          <p:cNvSpPr/>
          <p:nvPr/>
        </p:nvSpPr>
        <p:spPr>
          <a:xfrm>
            <a:off x="7878219" y="2392673"/>
            <a:ext cx="4125635" cy="977198"/>
          </a:xfrm>
          <a:prstGeom prst="rect">
            <a:avLst/>
          </a:prstGeom>
          <a:noFill/>
          <a:ln/>
        </p:spPr>
        <p:txBody>
          <a:bodyPr wrap="none" lIns="0" tIns="0" rIns="0" bIns="0" rtlCol="0" anchor="t"/>
          <a:lstStyle/>
          <a:p>
            <a:pPr marL="285750" indent="-285750" algn="l">
              <a:lnSpc>
                <a:spcPts val="2850"/>
              </a:lnSpc>
              <a:buFont typeface="Arial" panose="020B0604020202020204" pitchFamily="34" charset="0"/>
              <a:buChar char="•"/>
            </a:pPr>
            <a:r>
              <a:rPr lang="en-US" sz="1900" dirty="0">
                <a:solidFill>
                  <a:srgbClr val="4A4A45"/>
                </a:solidFill>
                <a:latin typeface="Lato" pitchFamily="34" charset="0"/>
                <a:ea typeface="Lato" pitchFamily="34" charset="-122"/>
                <a:cs typeface="Lato" pitchFamily="34" charset="-120"/>
              </a:rPr>
              <a:t>Boiler water level control</a:t>
            </a:r>
          </a:p>
          <a:p>
            <a:pPr marL="285750" indent="-285750" algn="l">
              <a:lnSpc>
                <a:spcPts val="2850"/>
              </a:lnSpc>
              <a:buFont typeface="Arial" panose="020B0604020202020204" pitchFamily="34" charset="0"/>
              <a:buChar char="•"/>
            </a:pPr>
            <a:r>
              <a:rPr lang="en-US" sz="1900" dirty="0">
                <a:solidFill>
                  <a:srgbClr val="4A4A45"/>
                </a:solidFill>
                <a:latin typeface="Lato" pitchFamily="34" charset="0"/>
                <a:ea typeface="Lato" pitchFamily="34" charset="-122"/>
                <a:cs typeface="Lato" pitchFamily="34" charset="-120"/>
              </a:rPr>
              <a:t>Chemical processing plants</a:t>
            </a:r>
          </a:p>
          <a:p>
            <a:pPr marL="285750" indent="-285750" algn="l">
              <a:lnSpc>
                <a:spcPts val="2850"/>
              </a:lnSpc>
              <a:buFont typeface="Arial" panose="020B0604020202020204" pitchFamily="34" charset="0"/>
              <a:buChar char="•"/>
            </a:pPr>
            <a:endParaRPr lang="en-US" sz="1900" dirty="0">
              <a:solidFill>
                <a:srgbClr val="4A4A45"/>
              </a:solidFill>
              <a:latin typeface="Lato" pitchFamily="34" charset="0"/>
              <a:ea typeface="Lato" pitchFamily="34" charset="-122"/>
              <a:cs typeface="Lato" pitchFamily="34" charset="-120"/>
            </a:endParaRPr>
          </a:p>
          <a:p>
            <a:pPr marL="285750" indent="-285750" algn="l">
              <a:lnSpc>
                <a:spcPts val="2850"/>
              </a:lnSpc>
              <a:buFont typeface="Arial" panose="020B0604020202020204" pitchFamily="34" charset="0"/>
              <a:buChar char="•"/>
            </a:pPr>
            <a:endParaRPr lang="en-US" sz="1900" dirty="0"/>
          </a:p>
        </p:txBody>
      </p:sp>
      <p:sp>
        <p:nvSpPr>
          <p:cNvPr id="10" name="Shape 7"/>
          <p:cNvSpPr/>
          <p:nvPr/>
        </p:nvSpPr>
        <p:spPr>
          <a:xfrm>
            <a:off x="2501981" y="3870539"/>
            <a:ext cx="9817536" cy="1665566"/>
          </a:xfrm>
          <a:prstGeom prst="roundRect">
            <a:avLst>
              <a:gd name="adj" fmla="val 2603"/>
            </a:avLst>
          </a:prstGeom>
          <a:solidFill>
            <a:srgbClr val="E5DFD2"/>
          </a:solidFill>
          <a:ln/>
        </p:spPr>
      </p:sp>
      <p:sp>
        <p:nvSpPr>
          <p:cNvPr id="11" name="Text 8"/>
          <p:cNvSpPr/>
          <p:nvPr/>
        </p:nvSpPr>
        <p:spPr>
          <a:xfrm>
            <a:off x="2697003" y="3927633"/>
            <a:ext cx="2835235" cy="354330"/>
          </a:xfrm>
          <a:prstGeom prst="rect">
            <a:avLst/>
          </a:prstGeom>
          <a:noFill/>
          <a:ln/>
        </p:spPr>
        <p:txBody>
          <a:bodyPr wrap="none" lIns="0" tIns="0" rIns="0" bIns="0" rtlCol="0" anchor="t"/>
          <a:lstStyle/>
          <a:p>
            <a:pPr marL="0" indent="0" algn="l">
              <a:lnSpc>
                <a:spcPts val="2750"/>
              </a:lnSpc>
              <a:buNone/>
            </a:pPr>
            <a:r>
              <a:rPr lang="en-US" sz="2000" b="1" dirty="0">
                <a:solidFill>
                  <a:srgbClr val="4A4A45"/>
                </a:solidFill>
                <a:latin typeface="Lato Bold" pitchFamily="34" charset="0"/>
                <a:ea typeface="Lato Bold" pitchFamily="34" charset="-122"/>
                <a:cs typeface="Lato Bold" pitchFamily="34" charset="-120"/>
              </a:rPr>
              <a:t>Agriculture</a:t>
            </a:r>
            <a:endParaRPr lang="en-US" sz="2000" dirty="0"/>
          </a:p>
        </p:txBody>
      </p:sp>
      <p:sp>
        <p:nvSpPr>
          <p:cNvPr id="12" name="Text 9"/>
          <p:cNvSpPr/>
          <p:nvPr/>
        </p:nvSpPr>
        <p:spPr>
          <a:xfrm>
            <a:off x="2697003" y="4414178"/>
            <a:ext cx="8931593" cy="750489"/>
          </a:xfrm>
          <a:prstGeom prst="rect">
            <a:avLst/>
          </a:prstGeom>
          <a:noFill/>
          <a:ln/>
        </p:spPr>
        <p:txBody>
          <a:bodyPr wrap="none" lIns="0" tIns="0" rIns="0" bIns="0" rtlCol="0" anchor="t"/>
          <a:lstStyle/>
          <a:p>
            <a:pPr marL="285750" indent="-285750" algn="l">
              <a:lnSpc>
                <a:spcPts val="2850"/>
              </a:lnSpc>
              <a:buFont typeface="Arial" panose="020B0604020202020204" pitchFamily="34" charset="0"/>
              <a:buChar char="•"/>
            </a:pPr>
            <a:r>
              <a:rPr lang="en-US" sz="1900" dirty="0">
                <a:solidFill>
                  <a:srgbClr val="4A4A45"/>
                </a:solidFill>
                <a:latin typeface="Lato" pitchFamily="34" charset="0"/>
                <a:ea typeface="Lato" pitchFamily="34" charset="-122"/>
                <a:cs typeface="Lato" pitchFamily="34" charset="-120"/>
              </a:rPr>
              <a:t>Irrigation systems</a:t>
            </a:r>
          </a:p>
          <a:p>
            <a:pPr marL="285750" indent="-285750" algn="l">
              <a:lnSpc>
                <a:spcPts val="2850"/>
              </a:lnSpc>
              <a:buFont typeface="Arial" panose="020B0604020202020204" pitchFamily="34" charset="0"/>
              <a:buChar char="•"/>
            </a:pPr>
            <a:r>
              <a:rPr lang="en-US" sz="1900" dirty="0">
                <a:solidFill>
                  <a:srgbClr val="4A4A45"/>
                </a:solidFill>
                <a:effectLst/>
                <a:latin typeface="Lato" pitchFamily="34" charset="0"/>
                <a:ea typeface="Lato" pitchFamily="34" charset="-122"/>
                <a:cs typeface="Lato" pitchFamily="34" charset="-120"/>
              </a:rPr>
              <a:t>Aquaculture &amp; Fisheries</a:t>
            </a:r>
            <a:r>
              <a:rPr lang="en-IN" sz="1900" dirty="0">
                <a:effectLst/>
                <a:latin typeface="Lato" panose="020F0502020204030203" pitchFamily="34" charset="0"/>
                <a:ea typeface="Lato" panose="020F0502020204030203" pitchFamily="34" charset="0"/>
                <a:cs typeface="Lato" panose="020F0502020204030203" pitchFamily="34" charset="0"/>
              </a:rPr>
              <a:t> </a:t>
            </a:r>
            <a:endParaRPr lang="en-US" sz="1900" dirty="0">
              <a:latin typeface="Lato" panose="020F0502020204030203" pitchFamily="34" charset="0"/>
              <a:ea typeface="Lato" panose="020F0502020204030203" pitchFamily="34" charset="0"/>
              <a:cs typeface="Lato" panose="020F0502020204030203" pitchFamily="34" charset="0"/>
            </a:endParaRPr>
          </a:p>
        </p:txBody>
      </p:sp>
      <p:sp>
        <p:nvSpPr>
          <p:cNvPr id="13" name="Text 10"/>
          <p:cNvSpPr/>
          <p:nvPr/>
        </p:nvSpPr>
        <p:spPr>
          <a:xfrm>
            <a:off x="2501981" y="5682267"/>
            <a:ext cx="9817536" cy="725805"/>
          </a:xfrm>
          <a:prstGeom prst="rect">
            <a:avLst/>
          </a:prstGeom>
          <a:noFill/>
          <a:ln/>
        </p:spPr>
        <p:txBody>
          <a:bodyPr wrap="square" lIns="0" tIns="0" rIns="0" bIns="0" rtlCol="0" anchor="t"/>
          <a:lstStyle/>
          <a:p>
            <a:pPr marL="0" indent="0" algn="l">
              <a:lnSpc>
                <a:spcPts val="2850"/>
              </a:lnSpc>
              <a:buNone/>
            </a:pPr>
            <a:r>
              <a:rPr lang="en-US" sz="1900" dirty="0">
                <a:solidFill>
                  <a:srgbClr val="4A4A45"/>
                </a:solidFill>
                <a:latin typeface="Lato" pitchFamily="34" charset="0"/>
                <a:ea typeface="Lato" pitchFamily="34" charset="-122"/>
                <a:cs typeface="Lato" pitchFamily="34" charset="-120"/>
              </a:rPr>
              <a:t>The system can control water levels in storage tanks, pools, and fuel tanks. Additional use in oil tank level controlling.</a:t>
            </a:r>
            <a:endParaRPr lang="en-US" sz="1900" dirty="0"/>
          </a:p>
        </p:txBody>
      </p:sp>
      <p:sp>
        <p:nvSpPr>
          <p:cNvPr id="17" name="Rectangle 16">
            <a:extLst>
              <a:ext uri="{FF2B5EF4-FFF2-40B4-BE49-F238E27FC236}">
                <a16:creationId xmlns:a16="http://schemas.microsoft.com/office/drawing/2014/main" id="{87130873-4E76-6795-3E56-83B924AFCED4}"/>
              </a:ext>
            </a:extLst>
          </p:cNvPr>
          <p:cNvSpPr/>
          <p:nvPr/>
        </p:nvSpPr>
        <p:spPr>
          <a:xfrm>
            <a:off x="12895385" y="7819292"/>
            <a:ext cx="1629507" cy="269631"/>
          </a:xfrm>
          <a:prstGeom prst="rect">
            <a:avLst/>
          </a:prstGeom>
          <a:solidFill>
            <a:schemeClr val="bg1"/>
          </a:solidFill>
          <a:ln>
            <a:solidFill>
              <a:schemeClr val="accent5">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8</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301954"/>
            <a:ext cx="7896344" cy="708779"/>
          </a:xfrm>
          <a:prstGeom prst="rect">
            <a:avLst/>
          </a:prstGeom>
          <a:noFill/>
          <a:ln/>
        </p:spPr>
        <p:txBody>
          <a:bodyPr wrap="none" lIns="0" tIns="0" rIns="0" bIns="0" rtlCol="0" anchor="t"/>
          <a:lstStyle/>
          <a:p>
            <a:pPr marL="0" indent="0" algn="l">
              <a:lnSpc>
                <a:spcPts val="5550"/>
              </a:lnSpc>
              <a:buNone/>
            </a:pPr>
            <a:r>
              <a:rPr lang="en-US" sz="4450" b="1" dirty="0">
                <a:solidFill>
                  <a:srgbClr val="282824"/>
                </a:solidFill>
                <a:latin typeface="Lato Bold" pitchFamily="34" charset="0"/>
                <a:ea typeface="Lato Bold" pitchFamily="34" charset="-122"/>
                <a:cs typeface="Lato Bold" pitchFamily="34" charset="-120"/>
              </a:rPr>
              <a:t>Advantages and Disadvantages</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82824"/>
                </a:solidFill>
                <a:latin typeface="Lato Bold" pitchFamily="34" charset="0"/>
                <a:ea typeface="Lato Bold" pitchFamily="34" charset="-122"/>
                <a:cs typeface="Lato Bold" pitchFamily="34" charset="-120"/>
              </a:rPr>
              <a:t>Advantages</a:t>
            </a:r>
            <a:endParaRPr lang="en-US" sz="2200" dirty="0"/>
          </a:p>
        </p:txBody>
      </p:sp>
      <p:sp>
        <p:nvSpPr>
          <p:cNvPr id="4" name="Text 2"/>
          <p:cNvSpPr/>
          <p:nvPr/>
        </p:nvSpPr>
        <p:spPr>
          <a:xfrm>
            <a:off x="793790" y="4158853"/>
            <a:ext cx="6244709" cy="1906667"/>
          </a:xfrm>
          <a:prstGeom prst="rect">
            <a:avLst/>
          </a:prstGeom>
          <a:noFill/>
          <a:ln/>
        </p:spPr>
        <p:txBody>
          <a:bodyPr wrap="none" lIns="0" tIns="0" rIns="0" bIns="0" rtlCol="0" anchor="t"/>
          <a:lstStyle/>
          <a:p>
            <a:pPr marL="342900" indent="-342900" algn="l">
              <a:lnSpc>
                <a:spcPct val="150000"/>
              </a:lnSpc>
              <a:buSzPct val="100000"/>
              <a:buChar char="•"/>
            </a:pPr>
            <a:r>
              <a:rPr lang="en-US" sz="1900" dirty="0">
                <a:solidFill>
                  <a:srgbClr val="4A4A45"/>
                </a:solidFill>
                <a:latin typeface="Lato" pitchFamily="34" charset="0"/>
                <a:ea typeface="Lato" pitchFamily="34" charset="-122"/>
                <a:cs typeface="Lato" pitchFamily="34" charset="-120"/>
              </a:rPr>
              <a:t>Low maintenance </a:t>
            </a:r>
          </a:p>
          <a:p>
            <a:pPr marL="342900" indent="-342900">
              <a:lnSpc>
                <a:spcPct val="150000"/>
              </a:lnSpc>
              <a:buSzPct val="100000"/>
              <a:buFontTx/>
              <a:buChar char="•"/>
            </a:pPr>
            <a:r>
              <a:rPr lang="en-US" sz="1900" dirty="0">
                <a:solidFill>
                  <a:srgbClr val="4A4A45"/>
                </a:solidFill>
                <a:latin typeface="Lato" pitchFamily="34" charset="0"/>
                <a:ea typeface="Lato" pitchFamily="34" charset="-122"/>
                <a:cs typeface="Lato" pitchFamily="34" charset="-120"/>
              </a:rPr>
              <a:t>Low power consumption</a:t>
            </a:r>
          </a:p>
          <a:p>
            <a:pPr marL="342900" indent="-342900">
              <a:lnSpc>
                <a:spcPct val="150000"/>
              </a:lnSpc>
              <a:buSzPct val="100000"/>
              <a:buFontTx/>
              <a:buChar char="•"/>
            </a:pPr>
            <a:r>
              <a:rPr lang="en-US" sz="1900" dirty="0">
                <a:solidFill>
                  <a:srgbClr val="4A4A45"/>
                </a:solidFill>
                <a:latin typeface="Lato" pitchFamily="34" charset="0"/>
                <a:ea typeface="Lato" pitchFamily="34" charset="-122"/>
                <a:cs typeface="Lato" pitchFamily="34" charset="-120"/>
              </a:rPr>
              <a:t>Customizable</a:t>
            </a:r>
          </a:p>
          <a:p>
            <a:pPr marL="342900" indent="-342900">
              <a:lnSpc>
                <a:spcPct val="150000"/>
              </a:lnSpc>
              <a:buSzPct val="100000"/>
              <a:buFontTx/>
              <a:buChar char="•"/>
            </a:pPr>
            <a:r>
              <a:rPr lang="en-US" sz="1900" dirty="0">
                <a:solidFill>
                  <a:srgbClr val="4A4A45"/>
                </a:solidFill>
                <a:latin typeface="Lato" pitchFamily="34" charset="0"/>
                <a:ea typeface="Lato" pitchFamily="34" charset="-122"/>
                <a:cs typeface="Lato" pitchFamily="34" charset="-120"/>
              </a:rPr>
              <a:t>Prevents overflow &amp; wastage</a:t>
            </a:r>
          </a:p>
          <a:p>
            <a:pPr marL="342900" indent="-342900">
              <a:lnSpc>
                <a:spcPct val="150000"/>
              </a:lnSpc>
              <a:buSzPct val="100000"/>
              <a:buFontTx/>
              <a:buChar char="•"/>
            </a:pPr>
            <a:endParaRPr lang="en-US" sz="1900" dirty="0">
              <a:solidFill>
                <a:srgbClr val="4A4A45"/>
              </a:solidFill>
              <a:latin typeface="Lato" pitchFamily="34" charset="0"/>
              <a:ea typeface="Lato" pitchFamily="34" charset="-122"/>
              <a:cs typeface="Lato" pitchFamily="34" charset="-120"/>
            </a:endParaRPr>
          </a:p>
          <a:p>
            <a:pPr marL="342900" indent="-342900">
              <a:lnSpc>
                <a:spcPct val="150000"/>
              </a:lnSpc>
              <a:buSzPct val="100000"/>
              <a:buFontTx/>
              <a:buChar char="•"/>
            </a:pPr>
            <a:endParaRPr lang="en-US" sz="1900" dirty="0"/>
          </a:p>
          <a:p>
            <a:pPr marL="342900" indent="-342900" algn="l">
              <a:lnSpc>
                <a:spcPct val="150000"/>
              </a:lnSpc>
              <a:buSzPct val="100000"/>
              <a:buChar char="•"/>
            </a:pPr>
            <a:endParaRPr lang="en-US" sz="1900" dirty="0"/>
          </a:p>
        </p:txBody>
      </p:sp>
      <p:sp>
        <p:nvSpPr>
          <p:cNvPr id="5" name="Text 3"/>
          <p:cNvSpPr/>
          <p:nvPr/>
        </p:nvSpPr>
        <p:spPr>
          <a:xfrm>
            <a:off x="793790" y="4601051"/>
            <a:ext cx="6244709"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sp>
        <p:nvSpPr>
          <p:cNvPr id="8" name="Text 6"/>
          <p:cNvSpPr/>
          <p:nvPr/>
        </p:nvSpPr>
        <p:spPr>
          <a:xfrm>
            <a:off x="7599521" y="357770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82824"/>
                </a:solidFill>
                <a:latin typeface="Lato Bold" pitchFamily="34" charset="0"/>
                <a:ea typeface="Lato Bold" pitchFamily="34" charset="-122"/>
                <a:cs typeface="Lato Bold" pitchFamily="34" charset="-120"/>
              </a:rPr>
              <a:t>Disadvantages</a:t>
            </a:r>
            <a:endParaRPr lang="en-US" sz="2200" dirty="0"/>
          </a:p>
        </p:txBody>
      </p:sp>
      <p:sp>
        <p:nvSpPr>
          <p:cNvPr id="9" name="Text 7"/>
          <p:cNvSpPr/>
          <p:nvPr/>
        </p:nvSpPr>
        <p:spPr>
          <a:xfrm>
            <a:off x="7599521" y="4158853"/>
            <a:ext cx="6244709" cy="916067"/>
          </a:xfrm>
          <a:prstGeom prst="rect">
            <a:avLst/>
          </a:prstGeom>
          <a:noFill/>
          <a:ln/>
        </p:spPr>
        <p:txBody>
          <a:bodyPr wrap="none" lIns="0" tIns="0" rIns="0" bIns="0" rtlCol="0" anchor="t"/>
          <a:lstStyle/>
          <a:p>
            <a:pPr marL="342900" indent="-342900" algn="l">
              <a:lnSpc>
                <a:spcPct val="150000"/>
              </a:lnSpc>
              <a:buSzPct val="100000"/>
              <a:buChar char="•"/>
            </a:pPr>
            <a:r>
              <a:rPr lang="en-US" sz="1750" dirty="0">
                <a:solidFill>
                  <a:srgbClr val="4A4A45"/>
                </a:solidFill>
                <a:latin typeface="Lato" pitchFamily="34" charset="0"/>
                <a:ea typeface="Lato" pitchFamily="34" charset="-122"/>
                <a:cs typeface="Lato" pitchFamily="34" charset="-120"/>
              </a:rPr>
              <a:t>Sensor needs replacement</a:t>
            </a:r>
          </a:p>
          <a:p>
            <a:pPr marL="342900" indent="-342900">
              <a:lnSpc>
                <a:spcPct val="150000"/>
              </a:lnSpc>
              <a:buSzPct val="100000"/>
              <a:buFontTx/>
              <a:buChar char="•"/>
            </a:pPr>
            <a:r>
              <a:rPr lang="en-US" sz="1750" dirty="0">
                <a:solidFill>
                  <a:srgbClr val="4A4A45"/>
                </a:solidFill>
                <a:latin typeface="Lato" pitchFamily="34" charset="0"/>
                <a:ea typeface="Lato" pitchFamily="34" charset="-122"/>
                <a:cs typeface="Lato" pitchFamily="34" charset="-120"/>
              </a:rPr>
              <a:t>Wiring complexity</a:t>
            </a:r>
            <a:endParaRPr lang="en-US" sz="1750" dirty="0"/>
          </a:p>
          <a:p>
            <a:pPr marL="342900" indent="-342900" algn="l">
              <a:lnSpc>
                <a:spcPct val="150000"/>
              </a:lnSpc>
              <a:buSzPct val="100000"/>
              <a:buChar char="•"/>
            </a:pPr>
            <a:endParaRPr lang="en-US" sz="1750" dirty="0"/>
          </a:p>
        </p:txBody>
      </p:sp>
      <p:sp>
        <p:nvSpPr>
          <p:cNvPr id="11" name="Text 9"/>
          <p:cNvSpPr/>
          <p:nvPr/>
        </p:nvSpPr>
        <p:spPr>
          <a:xfrm>
            <a:off x="7203281" y="7131824"/>
            <a:ext cx="6244709"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sp>
        <p:nvSpPr>
          <p:cNvPr id="13" name="Rectangle 12">
            <a:extLst>
              <a:ext uri="{FF2B5EF4-FFF2-40B4-BE49-F238E27FC236}">
                <a16:creationId xmlns:a16="http://schemas.microsoft.com/office/drawing/2014/main" id="{086A672F-345A-CEDD-F632-10C2199E6C5C}"/>
              </a:ext>
            </a:extLst>
          </p:cNvPr>
          <p:cNvSpPr/>
          <p:nvPr/>
        </p:nvSpPr>
        <p:spPr>
          <a:xfrm>
            <a:off x="12801452" y="7795846"/>
            <a:ext cx="1746737" cy="304800"/>
          </a:xfrm>
          <a:prstGeom prst="rect">
            <a:avLst/>
          </a:prstGeom>
          <a:ln>
            <a:solidFill>
              <a:schemeClr val="accent4">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9</a:t>
            </a: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490</TotalTime>
  <Words>899</Words>
  <Application>Microsoft Office PowerPoint</Application>
  <PresentationFormat>Custom</PresentationFormat>
  <Paragraphs>170</Paragraphs>
  <Slides>11</Slides>
  <Notes>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Lato Bold</vt:lpstr>
      <vt:lpstr>Loto</vt:lpstr>
      <vt:lpstr>Wingdings</vt:lpstr>
      <vt:lpstr>Arial</vt:lpstr>
      <vt:lpstr>Alice</vt:lpstr>
      <vt:lpstr>Lato</vt:lpstr>
      <vt:lpstr>Monotype Corsiva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venu vaddimukkala</cp:lastModifiedBy>
  <cp:revision>3</cp:revision>
  <dcterms:created xsi:type="dcterms:W3CDTF">2025-04-01T11:15:55Z</dcterms:created>
  <dcterms:modified xsi:type="dcterms:W3CDTF">2025-05-16T00:22:56Z</dcterms:modified>
</cp:coreProperties>
</file>